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3" r:id="rId8"/>
    <p:sldId id="264" r:id="rId9"/>
    <p:sldId id="265" r:id="rId10"/>
    <p:sldId id="266" r:id="rId11"/>
    <p:sldId id="268" r:id="rId12"/>
    <p:sldId id="267" r:id="rId13"/>
    <p:sldId id="269" r:id="rId14"/>
    <p:sldId id="270" r:id="rId15"/>
    <p:sldId id="271" r:id="rId16"/>
    <p:sldId id="273" r:id="rId17"/>
    <p:sldId id="272" r:id="rId18"/>
    <p:sldId id="262" r:id="rId19"/>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34559" autoAdjust="0"/>
    <p:restoredTop sz="86441" autoAdjust="0"/>
  </p:normalViewPr>
  <p:slideViewPr>
    <p:cSldViewPr snapToGrid="0">
      <p:cViewPr varScale="1">
        <p:scale>
          <a:sx n="61" d="100"/>
          <a:sy n="61" d="100"/>
        </p:scale>
        <p:origin x="300" y="72"/>
      </p:cViewPr>
      <p:guideLst/>
    </p:cSldViewPr>
  </p:slideViewPr>
  <p:outlineViewPr>
    <p:cViewPr>
      <p:scale>
        <a:sx n="33" d="100"/>
        <a:sy n="33" d="100"/>
      </p:scale>
      <p:origin x="0" y="-1500"/>
    </p:cViewPr>
  </p:outlineViewPr>
  <p:notesTextViewPr>
    <p:cViewPr>
      <p:scale>
        <a:sx n="1" d="1"/>
        <a:sy n="1" d="1"/>
      </p:scale>
      <p:origin x="0" y="0"/>
    </p:cViewPr>
  </p:notesTextViewPr>
  <p:notesViewPr>
    <p:cSldViewPr snapToGrid="0">
      <p:cViewPr varScale="1">
        <p:scale>
          <a:sx n="54" d="100"/>
          <a:sy n="54" d="100"/>
        </p:scale>
        <p:origin x="289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A69633-5BC6-439F-B79D-3DC58BFA076C}" type="datetimeFigureOut">
              <a:rPr lang="nl-BE" smtClean="0"/>
              <a:t>25/10/2017</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A0681-580B-4F30-956D-8E3E6CE0BAF0}" type="slidenum">
              <a:rPr lang="nl-BE" smtClean="0"/>
              <a:t>‹nr.›</a:t>
            </a:fld>
            <a:endParaRPr lang="nl-BE"/>
          </a:p>
        </p:txBody>
      </p:sp>
    </p:spTree>
    <p:extLst>
      <p:ext uri="{BB962C8B-B14F-4D97-AF65-F5344CB8AC3E}">
        <p14:creationId xmlns:p14="http://schemas.microsoft.com/office/powerpoint/2010/main" val="159132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err="1" smtClean="0"/>
              <a:t>Science</a:t>
            </a:r>
            <a:r>
              <a:rPr lang="nl-BE" dirty="0" smtClean="0"/>
              <a:t>? Gaat het hier niet over STEM? </a:t>
            </a:r>
          </a:p>
          <a:p>
            <a:r>
              <a:rPr lang="nl-BE" dirty="0" smtClean="0"/>
              <a:t>Vergeet niet dat ooit STEM gewoon </a:t>
            </a:r>
            <a:r>
              <a:rPr lang="nl-BE" dirty="0" err="1" smtClean="0"/>
              <a:t>Science</a:t>
            </a:r>
            <a:r>
              <a:rPr lang="nl-BE" dirty="0" smtClean="0"/>
              <a:t> werd genoemd. Je had </a:t>
            </a:r>
            <a:r>
              <a:rPr lang="nl-BE" dirty="0" err="1" smtClean="0"/>
              <a:t>natural</a:t>
            </a:r>
            <a:r>
              <a:rPr lang="nl-BE" dirty="0" smtClean="0"/>
              <a:t> </a:t>
            </a:r>
            <a:r>
              <a:rPr lang="nl-BE" dirty="0" err="1" smtClean="0"/>
              <a:t>science</a:t>
            </a:r>
            <a:r>
              <a:rPr lang="nl-BE" dirty="0" smtClean="0"/>
              <a:t>, </a:t>
            </a:r>
            <a:r>
              <a:rPr lang="nl-BE" dirty="0" err="1" smtClean="0"/>
              <a:t>applied</a:t>
            </a:r>
            <a:r>
              <a:rPr lang="nl-BE" dirty="0" smtClean="0"/>
              <a:t> </a:t>
            </a:r>
            <a:r>
              <a:rPr lang="nl-BE" dirty="0" err="1" smtClean="0"/>
              <a:t>science</a:t>
            </a:r>
            <a:r>
              <a:rPr lang="nl-BE" dirty="0" smtClean="0"/>
              <a:t>, abstract </a:t>
            </a:r>
            <a:r>
              <a:rPr lang="nl-BE" dirty="0" err="1" smtClean="0"/>
              <a:t>science</a:t>
            </a:r>
            <a:r>
              <a:rPr lang="nl-BE" dirty="0" smtClean="0"/>
              <a:t>, en </a:t>
            </a:r>
            <a:r>
              <a:rPr lang="nl-BE" dirty="0" err="1" smtClean="0"/>
              <a:t>social</a:t>
            </a:r>
            <a:r>
              <a:rPr lang="nl-BE" dirty="0" smtClean="0"/>
              <a:t> </a:t>
            </a:r>
            <a:r>
              <a:rPr lang="nl-BE" dirty="0" err="1" smtClean="0"/>
              <a:t>science</a:t>
            </a:r>
            <a:r>
              <a:rPr lang="nl-BE" dirty="0" smtClean="0"/>
              <a:t>. </a:t>
            </a:r>
          </a:p>
          <a:p>
            <a:r>
              <a:rPr lang="nl-BE" dirty="0" smtClean="0"/>
              <a:t>Al die aspecten spelen een rol. Het kader werd expliciet ontworpen om domein-overschrijdend te zijn, en niet bekeken te worden vanuit een specifieke discipline. </a:t>
            </a:r>
            <a:endParaRPr lang="nl-BE" dirty="0"/>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2</a:t>
            </a:fld>
            <a:endParaRPr lang="nl-BE"/>
          </a:p>
        </p:txBody>
      </p:sp>
    </p:spTree>
    <p:extLst>
      <p:ext uri="{BB962C8B-B14F-4D97-AF65-F5344CB8AC3E}">
        <p14:creationId xmlns:p14="http://schemas.microsoft.com/office/powerpoint/2010/main" val="3580265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ER wordt ook gebruik gemaakt van een meer eenvoudiger proces dan het vrij lineaire OVUR model of de ontwerpcyclus. </a:t>
            </a:r>
            <a:endParaRPr lang="nl-BE" dirty="0"/>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11</a:t>
            </a:fld>
            <a:endParaRPr lang="nl-BE"/>
          </a:p>
        </p:txBody>
      </p:sp>
    </p:spTree>
    <p:extLst>
      <p:ext uri="{BB962C8B-B14F-4D97-AF65-F5344CB8AC3E}">
        <p14:creationId xmlns:p14="http://schemas.microsoft.com/office/powerpoint/2010/main" val="46796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12</a:t>
            </a:fld>
            <a:endParaRPr lang="nl-BE"/>
          </a:p>
        </p:txBody>
      </p:sp>
    </p:spTree>
    <p:extLst>
      <p:ext uri="{BB962C8B-B14F-4D97-AF65-F5344CB8AC3E}">
        <p14:creationId xmlns:p14="http://schemas.microsoft.com/office/powerpoint/2010/main" val="3494005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13</a:t>
            </a:fld>
            <a:endParaRPr lang="nl-BE"/>
          </a:p>
        </p:txBody>
      </p:sp>
    </p:spTree>
    <p:extLst>
      <p:ext uri="{BB962C8B-B14F-4D97-AF65-F5344CB8AC3E}">
        <p14:creationId xmlns:p14="http://schemas.microsoft.com/office/powerpoint/2010/main" val="4070977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14</a:t>
            </a:fld>
            <a:endParaRPr lang="nl-BE"/>
          </a:p>
        </p:txBody>
      </p:sp>
    </p:spTree>
    <p:extLst>
      <p:ext uri="{BB962C8B-B14F-4D97-AF65-F5344CB8AC3E}">
        <p14:creationId xmlns:p14="http://schemas.microsoft.com/office/powerpoint/2010/main" val="2251196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15</a:t>
            </a:fld>
            <a:endParaRPr lang="nl-BE"/>
          </a:p>
        </p:txBody>
      </p:sp>
    </p:spTree>
    <p:extLst>
      <p:ext uri="{BB962C8B-B14F-4D97-AF65-F5344CB8AC3E}">
        <p14:creationId xmlns:p14="http://schemas.microsoft.com/office/powerpoint/2010/main" val="3104199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r>
              <a:rPr lang="nl-BE" dirty="0" smtClean="0"/>
              <a:t>Overlopen perspectieven. Ook hier weer iconen</a:t>
            </a:r>
            <a:r>
              <a:rPr lang="nl-BE" baseline="0" dirty="0" smtClean="0"/>
              <a:t> vermelden. </a:t>
            </a:r>
            <a:endParaRPr lang="nl-BE" dirty="0"/>
          </a:p>
        </p:txBody>
      </p:sp>
      <p:sp>
        <p:nvSpPr>
          <p:cNvPr id="4" name="Tijdelijke aanduiding voor dianummer 3"/>
          <p:cNvSpPr>
            <a:spLocks noGrp="1"/>
          </p:cNvSpPr>
          <p:nvPr>
            <p:ph type="sldNum" sz="quarter" idx="10"/>
          </p:nvPr>
        </p:nvSpPr>
        <p:spPr/>
        <p:txBody>
          <a:bodyPr/>
          <a:lstStyle/>
          <a:p>
            <a:pPr lvl="0"/>
            <a:fld id="{45DDD183-7488-41F8-ACB1-D38F287C2193}" type="slidenum">
              <a:rPr lang="nl-BE" smtClean="0"/>
              <a:t>16</a:t>
            </a:fld>
            <a:endParaRPr lang="nl-BE"/>
          </a:p>
        </p:txBody>
      </p:sp>
    </p:spTree>
    <p:extLst>
      <p:ext uri="{BB962C8B-B14F-4D97-AF65-F5344CB8AC3E}">
        <p14:creationId xmlns:p14="http://schemas.microsoft.com/office/powerpoint/2010/main" val="33728697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17</a:t>
            </a:fld>
            <a:endParaRPr lang="nl-BE"/>
          </a:p>
        </p:txBody>
      </p:sp>
    </p:spTree>
    <p:extLst>
      <p:ext uri="{BB962C8B-B14F-4D97-AF65-F5344CB8AC3E}">
        <p14:creationId xmlns:p14="http://schemas.microsoft.com/office/powerpoint/2010/main" val="899242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18</a:t>
            </a:fld>
            <a:endParaRPr lang="nl-BE"/>
          </a:p>
        </p:txBody>
      </p:sp>
    </p:spTree>
    <p:extLst>
      <p:ext uri="{BB962C8B-B14F-4D97-AF65-F5344CB8AC3E}">
        <p14:creationId xmlns:p14="http://schemas.microsoft.com/office/powerpoint/2010/main" val="2437716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OK, we zien daar </a:t>
            </a:r>
            <a:r>
              <a:rPr lang="nl-BE" dirty="0" err="1" smtClean="0"/>
              <a:t>science</a:t>
            </a:r>
            <a:r>
              <a:rPr lang="nl-BE" dirty="0" smtClean="0"/>
              <a:t>, maar op de website staat wel “STEM STARTS HERE”. </a:t>
            </a:r>
          </a:p>
          <a:p>
            <a:r>
              <a:rPr lang="nl-BE" dirty="0" smtClean="0"/>
              <a:t>Wat zijn die NGSS? Diepgaand uitgewerkt kader. In tegenstelling tot het Vlaamse kader kan het niet in een brochure van 20 blz. gevat worden. </a:t>
            </a:r>
          </a:p>
          <a:p>
            <a:r>
              <a:rPr lang="nl-BE" dirty="0" smtClean="0"/>
              <a:t>Het bevat ook veel meer dan dat. Het is te vergelijken met de eindtermen bij ons, zij het iets meer gespecifieerd, en het overspant het hele K-12 spectrum, van </a:t>
            </a:r>
            <a:r>
              <a:rPr lang="nl-BE" dirty="0" err="1" smtClean="0"/>
              <a:t>kindergarten</a:t>
            </a:r>
            <a:r>
              <a:rPr lang="nl-BE" dirty="0" smtClean="0"/>
              <a:t> tot </a:t>
            </a:r>
            <a:r>
              <a:rPr lang="nl-BE" dirty="0" err="1" smtClean="0"/>
              <a:t>grade</a:t>
            </a:r>
            <a:r>
              <a:rPr lang="nl-BE" dirty="0" smtClean="0"/>
              <a:t> 12 (laatste middelbaar). </a:t>
            </a:r>
          </a:p>
          <a:p>
            <a:r>
              <a:rPr lang="nl-BE" dirty="0" smtClean="0"/>
              <a:t>Van in het begin domein-overschrijdend opgebouwd, en bevat dus geen onderscheid tussen biologie, wiskunde, fysica, … het bevat ook de nodige verbindingen tussen concepten die klassiek tot een specifiek domein behoren. </a:t>
            </a:r>
          </a:p>
          <a:p>
            <a:r>
              <a:rPr lang="nl-BE" dirty="0" smtClean="0"/>
              <a:t>Expliciet onderbouwd door onderzoek en bevat honderden referenties naar vakdidactisch onderzoek (waar we ook wel een duidelijk verschil zien met Vlaanderen). </a:t>
            </a:r>
            <a:endParaRPr lang="nl-BE" dirty="0"/>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3</a:t>
            </a:fld>
            <a:endParaRPr lang="nl-BE"/>
          </a:p>
        </p:txBody>
      </p:sp>
    </p:spTree>
    <p:extLst>
      <p:ext uri="{BB962C8B-B14F-4D97-AF65-F5344CB8AC3E}">
        <p14:creationId xmlns:p14="http://schemas.microsoft.com/office/powerpoint/2010/main" val="2100320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Waarom hier en nu? Om een korte intro te geven in het NGSS, de </a:t>
            </a:r>
            <a:r>
              <a:rPr lang="nl-BE" dirty="0" err="1" smtClean="0"/>
              <a:t>basispeilers</a:t>
            </a:r>
            <a:r>
              <a:rPr lang="nl-BE" dirty="0" smtClean="0"/>
              <a:t> te bespreken en samen met u te bekijken in welke mate dat mogelijks toepasbaar in uw eigen onderwijscontext. </a:t>
            </a:r>
          </a:p>
          <a:p>
            <a:r>
              <a:rPr lang="nl-BE" dirty="0" smtClean="0"/>
              <a:t>In deze korte intro bespreken we de opbouw, en bekijken we een aantal tools die ter beschikking staan. </a:t>
            </a:r>
            <a:endParaRPr lang="nl-BE" dirty="0"/>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4</a:t>
            </a:fld>
            <a:endParaRPr lang="nl-BE"/>
          </a:p>
        </p:txBody>
      </p:sp>
    </p:spTree>
    <p:extLst>
      <p:ext uri="{BB962C8B-B14F-4D97-AF65-F5344CB8AC3E}">
        <p14:creationId xmlns:p14="http://schemas.microsoft.com/office/powerpoint/2010/main" val="61644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Het hele </a:t>
            </a:r>
            <a:r>
              <a:rPr lang="nl-BE" dirty="0" err="1" smtClean="0"/>
              <a:t>framework</a:t>
            </a:r>
            <a:r>
              <a:rPr lang="nl-BE" dirty="0" smtClean="0"/>
              <a:t> bestaat uit drie dimensies (in tegenstelling tot onze tien).</a:t>
            </a:r>
          </a:p>
          <a:p>
            <a:r>
              <a:rPr lang="nl-BE" dirty="0" smtClean="0"/>
              <a:t>Er is een inhoudelijk luik (</a:t>
            </a:r>
            <a:r>
              <a:rPr lang="nl-BE" dirty="0" err="1" smtClean="0"/>
              <a:t>core</a:t>
            </a:r>
            <a:r>
              <a:rPr lang="nl-BE" dirty="0" smtClean="0"/>
              <a:t> </a:t>
            </a:r>
            <a:r>
              <a:rPr lang="nl-BE" dirty="0" err="1" smtClean="0"/>
              <a:t>ideas</a:t>
            </a:r>
            <a:r>
              <a:rPr lang="nl-BE" dirty="0" smtClean="0"/>
              <a:t>).</a:t>
            </a:r>
          </a:p>
          <a:p>
            <a:r>
              <a:rPr lang="nl-BE" dirty="0" smtClean="0"/>
              <a:t>Er is een luik  dat gaat over onderzoek- en ontwerp competentie.</a:t>
            </a:r>
          </a:p>
          <a:p>
            <a:r>
              <a:rPr lang="nl-BE" dirty="0" smtClean="0"/>
              <a:t>En dan is er een derde luik, dat een aantal manieren van denken bevat die het hele domein van STEM </a:t>
            </a:r>
            <a:r>
              <a:rPr lang="nl-BE" dirty="0" err="1" smtClean="0"/>
              <a:t>overstpannen</a:t>
            </a:r>
            <a:r>
              <a:rPr lang="nl-BE" dirty="0" smtClean="0"/>
              <a:t> en ook buiten STEM gebruikt kunnen worden. Het zijn denkgereedschappen die helpen om fenomenen te bekijken of problemen op te lossen. </a:t>
            </a:r>
            <a:endParaRPr lang="nl-BE" dirty="0"/>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5</a:t>
            </a:fld>
            <a:endParaRPr lang="nl-BE"/>
          </a:p>
        </p:txBody>
      </p:sp>
    </p:spTree>
    <p:extLst>
      <p:ext uri="{BB962C8B-B14F-4D97-AF65-F5344CB8AC3E}">
        <p14:creationId xmlns:p14="http://schemas.microsoft.com/office/powerpoint/2010/main" val="1760272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De eerste </a:t>
            </a:r>
            <a:r>
              <a:rPr lang="nl-BE" dirty="0" err="1" smtClean="0"/>
              <a:t>peiler</a:t>
            </a:r>
            <a:r>
              <a:rPr lang="nl-BE" dirty="0" smtClean="0"/>
              <a:t> zijn de </a:t>
            </a:r>
            <a:r>
              <a:rPr lang="nl-BE" dirty="0" err="1" smtClean="0"/>
              <a:t>core</a:t>
            </a:r>
            <a:r>
              <a:rPr lang="nl-BE" dirty="0" smtClean="0"/>
              <a:t> </a:t>
            </a:r>
            <a:r>
              <a:rPr lang="nl-BE" dirty="0" err="1" smtClean="0"/>
              <a:t>ideas</a:t>
            </a:r>
            <a:r>
              <a:rPr lang="nl-BE" dirty="0" smtClean="0"/>
              <a:t>. Dit zijn inhoudelijke concepten, maar die meegaan doorheen het hele curriculum. </a:t>
            </a:r>
          </a:p>
          <a:p>
            <a:r>
              <a:rPr lang="nl-BE" dirty="0" smtClean="0"/>
              <a:t>Ze zijn gericht op geletterdheid, wat eigenlijk iedereen zou moeten weten, en komen het best overeen met onze eindtermen. </a:t>
            </a:r>
          </a:p>
          <a:p>
            <a:r>
              <a:rPr lang="nl-BE" dirty="0" smtClean="0"/>
              <a:t>Vrij ambitieus. </a:t>
            </a:r>
          </a:p>
          <a:p>
            <a:r>
              <a:rPr lang="nl-BE" dirty="0" smtClean="0"/>
              <a:t>De </a:t>
            </a:r>
            <a:r>
              <a:rPr lang="nl-BE" dirty="0" err="1" smtClean="0"/>
              <a:t>core</a:t>
            </a:r>
            <a:r>
              <a:rPr lang="nl-BE" dirty="0" smtClean="0"/>
              <a:t> </a:t>
            </a:r>
            <a:r>
              <a:rPr lang="nl-BE" dirty="0" err="1" smtClean="0"/>
              <a:t>ideas</a:t>
            </a:r>
            <a:r>
              <a:rPr lang="nl-BE" dirty="0" smtClean="0"/>
              <a:t> moeten minstens voldoen aan meerdere van volgende </a:t>
            </a:r>
            <a:r>
              <a:rPr lang="nl-BE" dirty="0" err="1" smtClean="0"/>
              <a:t>citeria</a:t>
            </a:r>
            <a:r>
              <a:rPr lang="nl-BE" dirty="0" smtClean="0"/>
              <a:t>. </a:t>
            </a:r>
            <a:endParaRPr lang="nl-BE" dirty="0"/>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6</a:t>
            </a:fld>
            <a:endParaRPr lang="nl-BE"/>
          </a:p>
        </p:txBody>
      </p:sp>
    </p:spTree>
    <p:extLst>
      <p:ext uri="{BB962C8B-B14F-4D97-AF65-F5344CB8AC3E}">
        <p14:creationId xmlns:p14="http://schemas.microsoft.com/office/powerpoint/2010/main" val="2005556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Dit zijn ze. </a:t>
            </a:r>
          </a:p>
          <a:p>
            <a:r>
              <a:rPr lang="nl-BE" dirty="0" smtClean="0"/>
              <a:t>Je merkt dat deze vooral vertrekken vanuit ST&amp;E. Wiskunde wordt hier vooral als ondersteunend beschouwd, al zijn er wel een aantal aspecten expliciet uitgewerkt. </a:t>
            </a:r>
            <a:endParaRPr lang="nl-BE" dirty="0"/>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7</a:t>
            </a:fld>
            <a:endParaRPr lang="nl-BE"/>
          </a:p>
        </p:txBody>
      </p:sp>
    </p:spTree>
    <p:extLst>
      <p:ext uri="{BB962C8B-B14F-4D97-AF65-F5344CB8AC3E}">
        <p14:creationId xmlns:p14="http://schemas.microsoft.com/office/powerpoint/2010/main" val="4143022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De verticale samenhang maakt dat het geheel doorheen de hele schoolloopbaan zeer herkenbaar is, en dat een geleidelijke opbouw gegarandeerd is. </a:t>
            </a:r>
          </a:p>
          <a:p>
            <a:r>
              <a:rPr lang="nl-BE" dirty="0" smtClean="0"/>
              <a:t>De uitwerking is ook zeer helder, begrijpelijk en eenduidig geformuleerd. Niet zoals de eindtermen bij ons. Het is ook geformuleerd op basis van wetenschappelijke geletterdheid, niet vanuit een specialisatie. </a:t>
            </a:r>
          </a:p>
          <a:p>
            <a:r>
              <a:rPr lang="nl-BE" dirty="0" smtClean="0"/>
              <a:t>Voorbeelden bekijken uit </a:t>
            </a:r>
            <a:r>
              <a:rPr lang="nl-BE" dirty="0" err="1" smtClean="0"/>
              <a:t>physical</a:t>
            </a:r>
            <a:r>
              <a:rPr lang="nl-BE" dirty="0" smtClean="0"/>
              <a:t> </a:t>
            </a:r>
            <a:r>
              <a:rPr lang="nl-BE" dirty="0" err="1" smtClean="0"/>
              <a:t>science</a:t>
            </a:r>
            <a:r>
              <a:rPr lang="nl-BE" dirty="0" smtClean="0"/>
              <a:t> (</a:t>
            </a:r>
            <a:r>
              <a:rPr lang="nl-BE" dirty="0" err="1" smtClean="0"/>
              <a:t>forces</a:t>
            </a:r>
            <a:r>
              <a:rPr lang="nl-BE" dirty="0" smtClean="0"/>
              <a:t>) en eentje van engineering. </a:t>
            </a:r>
            <a:endParaRPr lang="nl-BE" dirty="0"/>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8</a:t>
            </a:fld>
            <a:endParaRPr lang="nl-BE"/>
          </a:p>
        </p:txBody>
      </p:sp>
    </p:spTree>
    <p:extLst>
      <p:ext uri="{BB962C8B-B14F-4D97-AF65-F5344CB8AC3E}">
        <p14:creationId xmlns:p14="http://schemas.microsoft.com/office/powerpoint/2010/main" val="2144482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Wat opvalt bij </a:t>
            </a:r>
            <a:r>
              <a:rPr lang="nl-BE" dirty="0" err="1" smtClean="0"/>
              <a:t>practices</a:t>
            </a:r>
            <a:r>
              <a:rPr lang="nl-BE" dirty="0" smtClean="0"/>
              <a:t> is dat er geen écht onderscheid wordt gemaakt tussen onderzoeken en ontwerpen. Het uitgangspunt is dat voor beide </a:t>
            </a:r>
            <a:r>
              <a:rPr lang="nl-BE" dirty="0" err="1" smtClean="0"/>
              <a:t>ativiteiten</a:t>
            </a:r>
            <a:r>
              <a:rPr lang="nl-BE" dirty="0" smtClean="0"/>
              <a:t> gelijkaardige competenties noodzakelijk zijn, wat maakt dat het spanningsveld tussen S, T&amp;E en M zeer klein is binnen dat kamer. Niet zoals bij ons soms geval is. </a:t>
            </a:r>
            <a:endParaRPr lang="nl-BE" dirty="0"/>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9</a:t>
            </a:fld>
            <a:endParaRPr lang="nl-BE"/>
          </a:p>
        </p:txBody>
      </p:sp>
    </p:spTree>
    <p:extLst>
      <p:ext uri="{BB962C8B-B14F-4D97-AF65-F5344CB8AC3E}">
        <p14:creationId xmlns:p14="http://schemas.microsoft.com/office/powerpoint/2010/main" val="7161158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smtClean="0"/>
              <a:t>Ook hier, dit wordt verder uitgediept en opgesplitst en verder uitgewerkt per abstractieniveau. Dit zijn nog altijd vrij algemene competenties. </a:t>
            </a:r>
          </a:p>
          <a:p>
            <a:r>
              <a:rPr lang="nl-BE" dirty="0" smtClean="0"/>
              <a:t>Hier zit wél duidelijk wiskunde (M) in, maar in het NGSS </a:t>
            </a:r>
            <a:r>
              <a:rPr lang="nl-BE" dirty="0" err="1" smtClean="0"/>
              <a:t>framework</a:t>
            </a:r>
            <a:r>
              <a:rPr lang="nl-BE" dirty="0" smtClean="0"/>
              <a:t> gaat het vooral om wiskunde gebruiken. Gebruiken om te onderzoeken en te ontwerpen. </a:t>
            </a:r>
            <a:endParaRPr lang="nl-BE" dirty="0"/>
          </a:p>
        </p:txBody>
      </p:sp>
      <p:sp>
        <p:nvSpPr>
          <p:cNvPr id="4" name="Tijdelijke aanduiding voor dianummer 3"/>
          <p:cNvSpPr>
            <a:spLocks noGrp="1"/>
          </p:cNvSpPr>
          <p:nvPr>
            <p:ph type="sldNum" sz="quarter" idx="10"/>
          </p:nvPr>
        </p:nvSpPr>
        <p:spPr/>
        <p:txBody>
          <a:bodyPr/>
          <a:lstStyle/>
          <a:p>
            <a:fld id="{785A0681-580B-4F30-956D-8E3E6CE0BAF0}" type="slidenum">
              <a:rPr lang="nl-BE" smtClean="0"/>
              <a:t>10</a:t>
            </a:fld>
            <a:endParaRPr lang="nl-BE"/>
          </a:p>
        </p:txBody>
      </p:sp>
    </p:spTree>
    <p:extLst>
      <p:ext uri="{BB962C8B-B14F-4D97-AF65-F5344CB8AC3E}">
        <p14:creationId xmlns:p14="http://schemas.microsoft.com/office/powerpoint/2010/main" val="65345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B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BE"/>
          </a:p>
        </p:txBody>
      </p:sp>
      <p:sp>
        <p:nvSpPr>
          <p:cNvPr id="4" name="Tijdelijke aanduiding voor datum 3"/>
          <p:cNvSpPr>
            <a:spLocks noGrp="1"/>
          </p:cNvSpPr>
          <p:nvPr>
            <p:ph type="dt" sz="half" idx="10"/>
          </p:nvPr>
        </p:nvSpPr>
        <p:spPr/>
        <p:txBody>
          <a:bodyPr/>
          <a:lstStyle/>
          <a:p>
            <a:fld id="{3921C5F2-73C9-4BDA-88BF-C613EF53D8A9}" type="datetimeFigureOut">
              <a:rPr lang="nl-BE" smtClean="0"/>
              <a:t>25/10/2017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0A30B10-CBBA-4607-BACA-A2EC746D244D}" type="slidenum">
              <a:rPr lang="nl-BE" smtClean="0"/>
              <a:t>‹nr.›</a:t>
            </a:fld>
            <a:endParaRPr lang="nl-BE"/>
          </a:p>
        </p:txBody>
      </p:sp>
    </p:spTree>
    <p:extLst>
      <p:ext uri="{BB962C8B-B14F-4D97-AF65-F5344CB8AC3E}">
        <p14:creationId xmlns:p14="http://schemas.microsoft.com/office/powerpoint/2010/main" val="216005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3921C5F2-73C9-4BDA-88BF-C613EF53D8A9}" type="datetimeFigureOut">
              <a:rPr lang="nl-BE" smtClean="0"/>
              <a:t>25/10/2017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0A30B10-CBBA-4607-BACA-A2EC746D244D}" type="slidenum">
              <a:rPr lang="nl-BE" smtClean="0"/>
              <a:t>‹nr.›</a:t>
            </a:fld>
            <a:endParaRPr lang="nl-BE"/>
          </a:p>
        </p:txBody>
      </p:sp>
    </p:spTree>
    <p:extLst>
      <p:ext uri="{BB962C8B-B14F-4D97-AF65-F5344CB8AC3E}">
        <p14:creationId xmlns:p14="http://schemas.microsoft.com/office/powerpoint/2010/main" val="3245970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3921C5F2-73C9-4BDA-88BF-C613EF53D8A9}" type="datetimeFigureOut">
              <a:rPr lang="nl-BE" smtClean="0"/>
              <a:t>25/10/2017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0A30B10-CBBA-4607-BACA-A2EC746D244D}" type="slidenum">
              <a:rPr lang="nl-BE" smtClean="0"/>
              <a:t>‹nr.›</a:t>
            </a:fld>
            <a:endParaRPr lang="nl-BE"/>
          </a:p>
        </p:txBody>
      </p:sp>
    </p:spTree>
    <p:extLst>
      <p:ext uri="{BB962C8B-B14F-4D97-AF65-F5344CB8AC3E}">
        <p14:creationId xmlns:p14="http://schemas.microsoft.com/office/powerpoint/2010/main" val="40233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3921C5F2-73C9-4BDA-88BF-C613EF53D8A9}" type="datetimeFigureOut">
              <a:rPr lang="nl-BE" smtClean="0"/>
              <a:t>25/10/2017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0A30B10-CBBA-4607-BACA-A2EC746D244D}" type="slidenum">
              <a:rPr lang="nl-BE" smtClean="0"/>
              <a:t>‹nr.›</a:t>
            </a:fld>
            <a:endParaRPr lang="nl-BE"/>
          </a:p>
        </p:txBody>
      </p:sp>
    </p:spTree>
    <p:extLst>
      <p:ext uri="{BB962C8B-B14F-4D97-AF65-F5344CB8AC3E}">
        <p14:creationId xmlns:p14="http://schemas.microsoft.com/office/powerpoint/2010/main" val="302641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B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921C5F2-73C9-4BDA-88BF-C613EF53D8A9}" type="datetimeFigureOut">
              <a:rPr lang="nl-BE" smtClean="0"/>
              <a:t>25/10/2017</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D0A30B10-CBBA-4607-BACA-A2EC746D244D}" type="slidenum">
              <a:rPr lang="nl-BE" smtClean="0"/>
              <a:t>‹nr.›</a:t>
            </a:fld>
            <a:endParaRPr lang="nl-BE"/>
          </a:p>
        </p:txBody>
      </p:sp>
    </p:spTree>
    <p:extLst>
      <p:ext uri="{BB962C8B-B14F-4D97-AF65-F5344CB8AC3E}">
        <p14:creationId xmlns:p14="http://schemas.microsoft.com/office/powerpoint/2010/main" val="39534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3921C5F2-73C9-4BDA-88BF-C613EF53D8A9}" type="datetimeFigureOut">
              <a:rPr lang="nl-BE" smtClean="0"/>
              <a:t>25/10/2017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0A30B10-CBBA-4607-BACA-A2EC746D244D}" type="slidenum">
              <a:rPr lang="nl-BE" smtClean="0"/>
              <a:t>‹nr.›</a:t>
            </a:fld>
            <a:endParaRPr lang="nl-BE"/>
          </a:p>
        </p:txBody>
      </p:sp>
    </p:spTree>
    <p:extLst>
      <p:ext uri="{BB962C8B-B14F-4D97-AF65-F5344CB8AC3E}">
        <p14:creationId xmlns:p14="http://schemas.microsoft.com/office/powerpoint/2010/main" val="1460401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B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3921C5F2-73C9-4BDA-88BF-C613EF53D8A9}" type="datetimeFigureOut">
              <a:rPr lang="nl-BE" smtClean="0"/>
              <a:t>25/10/2017</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D0A30B10-CBBA-4607-BACA-A2EC746D244D}" type="slidenum">
              <a:rPr lang="nl-BE" smtClean="0"/>
              <a:t>‹nr.›</a:t>
            </a:fld>
            <a:endParaRPr lang="nl-BE"/>
          </a:p>
        </p:txBody>
      </p:sp>
    </p:spTree>
    <p:extLst>
      <p:ext uri="{BB962C8B-B14F-4D97-AF65-F5344CB8AC3E}">
        <p14:creationId xmlns:p14="http://schemas.microsoft.com/office/powerpoint/2010/main" val="3776811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3921C5F2-73C9-4BDA-88BF-C613EF53D8A9}" type="datetimeFigureOut">
              <a:rPr lang="nl-BE" smtClean="0"/>
              <a:t>25/10/2017</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D0A30B10-CBBA-4607-BACA-A2EC746D244D}" type="slidenum">
              <a:rPr lang="nl-BE" smtClean="0"/>
              <a:t>‹nr.›</a:t>
            </a:fld>
            <a:endParaRPr lang="nl-BE"/>
          </a:p>
        </p:txBody>
      </p:sp>
    </p:spTree>
    <p:extLst>
      <p:ext uri="{BB962C8B-B14F-4D97-AF65-F5344CB8AC3E}">
        <p14:creationId xmlns:p14="http://schemas.microsoft.com/office/powerpoint/2010/main" val="281965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921C5F2-73C9-4BDA-88BF-C613EF53D8A9}" type="datetimeFigureOut">
              <a:rPr lang="nl-BE" smtClean="0"/>
              <a:t>25/10/2017</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D0A30B10-CBBA-4607-BACA-A2EC746D244D}" type="slidenum">
              <a:rPr lang="nl-BE" smtClean="0"/>
              <a:t>‹nr.›</a:t>
            </a:fld>
            <a:endParaRPr lang="nl-BE"/>
          </a:p>
        </p:txBody>
      </p:sp>
    </p:spTree>
    <p:extLst>
      <p:ext uri="{BB962C8B-B14F-4D97-AF65-F5344CB8AC3E}">
        <p14:creationId xmlns:p14="http://schemas.microsoft.com/office/powerpoint/2010/main" val="2156977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921C5F2-73C9-4BDA-88BF-C613EF53D8A9}" type="datetimeFigureOut">
              <a:rPr lang="nl-BE" smtClean="0"/>
              <a:t>25/10/2017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0A30B10-CBBA-4607-BACA-A2EC746D244D}" type="slidenum">
              <a:rPr lang="nl-BE" smtClean="0"/>
              <a:t>‹nr.›</a:t>
            </a:fld>
            <a:endParaRPr lang="nl-BE"/>
          </a:p>
        </p:txBody>
      </p:sp>
    </p:spTree>
    <p:extLst>
      <p:ext uri="{BB962C8B-B14F-4D97-AF65-F5344CB8AC3E}">
        <p14:creationId xmlns:p14="http://schemas.microsoft.com/office/powerpoint/2010/main" val="231313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B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921C5F2-73C9-4BDA-88BF-C613EF53D8A9}" type="datetimeFigureOut">
              <a:rPr lang="nl-BE" smtClean="0"/>
              <a:t>25/10/2017</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D0A30B10-CBBA-4607-BACA-A2EC746D244D}" type="slidenum">
              <a:rPr lang="nl-BE" smtClean="0"/>
              <a:t>‹nr.›</a:t>
            </a:fld>
            <a:endParaRPr lang="nl-BE"/>
          </a:p>
        </p:txBody>
      </p:sp>
    </p:spTree>
    <p:extLst>
      <p:ext uri="{BB962C8B-B14F-4D97-AF65-F5344CB8AC3E}">
        <p14:creationId xmlns:p14="http://schemas.microsoft.com/office/powerpoint/2010/main" val="1208688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21C5F2-73C9-4BDA-88BF-C613EF53D8A9}" type="datetimeFigureOut">
              <a:rPr lang="nl-BE" smtClean="0"/>
              <a:t>25/10/2017</a:t>
            </a:fld>
            <a:endParaRPr lang="nl-B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A30B10-CBBA-4607-BACA-A2EC746D244D}" type="slidenum">
              <a:rPr lang="nl-BE" smtClean="0"/>
              <a:t>‹nr.›</a:t>
            </a:fld>
            <a:endParaRPr lang="nl-BE"/>
          </a:p>
        </p:txBody>
      </p:sp>
    </p:spTree>
    <p:extLst>
      <p:ext uri="{BB962C8B-B14F-4D97-AF65-F5344CB8AC3E}">
        <p14:creationId xmlns:p14="http://schemas.microsoft.com/office/powerpoint/2010/main" val="389528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3.tiff"/><Relationship Id="rId3" Type="http://schemas.openxmlformats.org/officeDocument/2006/relationships/image" Target="../media/image8.tiff"/><Relationship Id="rId7" Type="http://schemas.openxmlformats.org/officeDocument/2006/relationships/image" Target="../media/image12.tiff"/><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1.tiff"/><Relationship Id="rId5" Type="http://schemas.openxmlformats.org/officeDocument/2006/relationships/image" Target="../media/image10.tiff"/><Relationship Id="rId10" Type="http://schemas.openxmlformats.org/officeDocument/2006/relationships/image" Target="../media/image15.tiff"/><Relationship Id="rId4" Type="http://schemas.openxmlformats.org/officeDocument/2006/relationships/image" Target="../media/image9.tiff"/><Relationship Id="rId9" Type="http://schemas.openxmlformats.org/officeDocument/2006/relationships/image" Target="../media/image14.tiff"/></Relationships>
</file>

<file path=ppt/slides/_rels/slide12.xml.rels><?xml version="1.0" encoding="UTF-8" standalone="yes"?>
<Relationships xmlns="http://schemas.openxmlformats.org/package/2006/relationships"><Relationship Id="rId3" Type="http://schemas.openxmlformats.org/officeDocument/2006/relationships/hyperlink" Target="https://bigideasgreatscience.wordpress.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bigideasgreatscience.wordpress.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1.tiff"/><Relationship Id="rId3" Type="http://schemas.openxmlformats.org/officeDocument/2006/relationships/image" Target="../media/image16.tiff"/><Relationship Id="rId7" Type="http://schemas.openxmlformats.org/officeDocument/2006/relationships/image" Target="../media/image20.tiff"/><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9.tiff"/><Relationship Id="rId5" Type="http://schemas.openxmlformats.org/officeDocument/2006/relationships/image" Target="../media/image18.tiff"/><Relationship Id="rId10" Type="http://schemas.openxmlformats.org/officeDocument/2006/relationships/image" Target="../media/image23.tiff"/><Relationship Id="rId4" Type="http://schemas.openxmlformats.org/officeDocument/2006/relationships/image" Target="../media/image17.tiff"/><Relationship Id="rId9" Type="http://schemas.openxmlformats.org/officeDocument/2006/relationships/image" Target="../media/image22.tif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randmaps.dls.ucar.edu/?chapter=AL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bigideasgreatscience.wordpress.com/" TargetMode="External"/><Relationship Id="rId4" Type="http://schemas.openxmlformats.org/officeDocument/2006/relationships/hyperlink" Target="http://assessment.aaas.org/topic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ngss.nsta.org/DisciplinaryCoreIdeasTop.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BE" dirty="0" smtClean="0"/>
              <a:t>Next </a:t>
            </a:r>
            <a:r>
              <a:rPr lang="nl-BE" dirty="0" err="1" smtClean="0"/>
              <a:t>Generation</a:t>
            </a:r>
            <a:r>
              <a:rPr lang="nl-BE" dirty="0" smtClean="0"/>
              <a:t> </a:t>
            </a:r>
            <a:r>
              <a:rPr lang="nl-BE" dirty="0" err="1" smtClean="0"/>
              <a:t>Science</a:t>
            </a:r>
            <a:r>
              <a:rPr lang="nl-BE" dirty="0" smtClean="0"/>
              <a:t> Standards</a:t>
            </a:r>
            <a:endParaRPr lang="nl-BE" dirty="0"/>
          </a:p>
        </p:txBody>
      </p:sp>
      <p:sp>
        <p:nvSpPr>
          <p:cNvPr id="3" name="Ondertitel 2"/>
          <p:cNvSpPr>
            <a:spLocks noGrp="1"/>
          </p:cNvSpPr>
          <p:nvPr>
            <p:ph type="subTitle" idx="1"/>
          </p:nvPr>
        </p:nvSpPr>
        <p:spPr/>
        <p:txBody>
          <a:bodyPr/>
          <a:lstStyle/>
          <a:p>
            <a:r>
              <a:rPr lang="nl-BE" dirty="0" smtClean="0"/>
              <a:t>Jouri Van Landeghem</a:t>
            </a:r>
          </a:p>
          <a:p>
            <a:r>
              <a:rPr lang="nl-BE" dirty="0" smtClean="0"/>
              <a:t>Hogeschool Gent - lerarenopleiding</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5788" y="5831193"/>
            <a:ext cx="1887071" cy="429309"/>
          </a:xfrm>
          <a:prstGeom prst="rect">
            <a:avLst/>
          </a:prstGeom>
        </p:spPr>
      </p:pic>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55624" y="5349875"/>
            <a:ext cx="1174376" cy="1100390"/>
          </a:xfrm>
          <a:prstGeom prst="rect">
            <a:avLst/>
          </a:prstGeom>
        </p:spPr>
      </p:pic>
    </p:spTree>
    <p:extLst>
      <p:ext uri="{BB962C8B-B14F-4D97-AF65-F5344CB8AC3E}">
        <p14:creationId xmlns:p14="http://schemas.microsoft.com/office/powerpoint/2010/main" val="3170071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Science</a:t>
            </a:r>
            <a:r>
              <a:rPr lang="nl-BE" dirty="0" smtClean="0"/>
              <a:t> </a:t>
            </a:r>
            <a:r>
              <a:rPr lang="nl-BE" dirty="0" err="1" smtClean="0"/>
              <a:t>and</a:t>
            </a:r>
            <a:r>
              <a:rPr lang="nl-BE" dirty="0" smtClean="0"/>
              <a:t> engineering </a:t>
            </a:r>
            <a:r>
              <a:rPr lang="nl-BE" dirty="0" err="1" smtClean="0"/>
              <a:t>practices</a:t>
            </a:r>
            <a:endParaRPr lang="nl-BE" dirty="0"/>
          </a:p>
        </p:txBody>
      </p:sp>
      <p:sp>
        <p:nvSpPr>
          <p:cNvPr id="3" name="Tijdelijke aanduiding voor inhoud 2"/>
          <p:cNvSpPr>
            <a:spLocks noGrp="1"/>
          </p:cNvSpPr>
          <p:nvPr>
            <p:ph idx="1"/>
          </p:nvPr>
        </p:nvSpPr>
        <p:spPr/>
        <p:txBody>
          <a:bodyPr/>
          <a:lstStyle/>
          <a:p>
            <a:r>
              <a:rPr lang="nl-BE" i="1" dirty="0" err="1" smtClean="0"/>
              <a:t>Asking</a:t>
            </a:r>
            <a:r>
              <a:rPr lang="nl-BE" i="1" dirty="0" smtClean="0"/>
              <a:t> </a:t>
            </a:r>
            <a:r>
              <a:rPr lang="nl-BE" i="1" dirty="0" err="1" smtClean="0"/>
              <a:t>questions</a:t>
            </a:r>
            <a:r>
              <a:rPr lang="nl-BE" i="1" dirty="0" smtClean="0"/>
              <a:t> </a:t>
            </a:r>
            <a:r>
              <a:rPr lang="nl-BE" i="1" dirty="0" err="1" smtClean="0"/>
              <a:t>and</a:t>
            </a:r>
            <a:r>
              <a:rPr lang="nl-BE" i="1" dirty="0" smtClean="0"/>
              <a:t> </a:t>
            </a:r>
            <a:r>
              <a:rPr lang="nl-BE" i="1" dirty="0" err="1" smtClean="0"/>
              <a:t>defining</a:t>
            </a:r>
            <a:r>
              <a:rPr lang="nl-BE" i="1" dirty="0" smtClean="0"/>
              <a:t> </a:t>
            </a:r>
            <a:r>
              <a:rPr lang="nl-BE" i="1" dirty="0" err="1" smtClean="0"/>
              <a:t>problems</a:t>
            </a:r>
            <a:endParaRPr lang="nl-BE" i="1" dirty="0" smtClean="0"/>
          </a:p>
          <a:p>
            <a:r>
              <a:rPr lang="nl-BE" i="1" dirty="0" err="1" smtClean="0"/>
              <a:t>Developing</a:t>
            </a:r>
            <a:r>
              <a:rPr lang="nl-BE" i="1" dirty="0" smtClean="0"/>
              <a:t> </a:t>
            </a:r>
            <a:r>
              <a:rPr lang="nl-BE" i="1" dirty="0" err="1" smtClean="0"/>
              <a:t>and</a:t>
            </a:r>
            <a:r>
              <a:rPr lang="nl-BE" i="1" dirty="0" smtClean="0"/>
              <a:t> </a:t>
            </a:r>
            <a:r>
              <a:rPr lang="nl-BE" i="1" dirty="0" err="1" smtClean="0"/>
              <a:t>using</a:t>
            </a:r>
            <a:r>
              <a:rPr lang="nl-BE" i="1" dirty="0" smtClean="0"/>
              <a:t> </a:t>
            </a:r>
            <a:r>
              <a:rPr lang="nl-BE" i="1" dirty="0" err="1" smtClean="0"/>
              <a:t>models</a:t>
            </a:r>
            <a:endParaRPr lang="nl-BE" i="1" dirty="0" smtClean="0"/>
          </a:p>
          <a:p>
            <a:r>
              <a:rPr lang="nl-BE" i="1" dirty="0" smtClean="0"/>
              <a:t>Planning </a:t>
            </a:r>
            <a:r>
              <a:rPr lang="nl-BE" i="1" dirty="0" err="1" smtClean="0"/>
              <a:t>and</a:t>
            </a:r>
            <a:r>
              <a:rPr lang="nl-BE" i="1" dirty="0" smtClean="0"/>
              <a:t> </a:t>
            </a:r>
            <a:r>
              <a:rPr lang="nl-BE" i="1" dirty="0" err="1" smtClean="0"/>
              <a:t>carrying</a:t>
            </a:r>
            <a:r>
              <a:rPr lang="nl-BE" i="1" dirty="0" smtClean="0"/>
              <a:t> out </a:t>
            </a:r>
            <a:r>
              <a:rPr lang="nl-BE" i="1" dirty="0" err="1" smtClean="0"/>
              <a:t>investigations</a:t>
            </a:r>
            <a:endParaRPr lang="nl-BE" i="1" dirty="0" smtClean="0"/>
          </a:p>
          <a:p>
            <a:r>
              <a:rPr lang="nl-BE" i="1" dirty="0" err="1" smtClean="0"/>
              <a:t>Analyzing</a:t>
            </a:r>
            <a:r>
              <a:rPr lang="nl-BE" i="1" dirty="0" smtClean="0"/>
              <a:t> </a:t>
            </a:r>
            <a:r>
              <a:rPr lang="nl-BE" i="1" dirty="0" err="1" smtClean="0"/>
              <a:t>and</a:t>
            </a:r>
            <a:r>
              <a:rPr lang="nl-BE" i="1" dirty="0" smtClean="0"/>
              <a:t> </a:t>
            </a:r>
            <a:r>
              <a:rPr lang="nl-BE" i="1" dirty="0" err="1" smtClean="0"/>
              <a:t>interpreting</a:t>
            </a:r>
            <a:r>
              <a:rPr lang="nl-BE" i="1" dirty="0" smtClean="0"/>
              <a:t> data</a:t>
            </a:r>
          </a:p>
          <a:p>
            <a:r>
              <a:rPr lang="nl-BE" i="1" dirty="0" smtClean="0"/>
              <a:t>Using </a:t>
            </a:r>
            <a:r>
              <a:rPr lang="nl-BE" i="1" dirty="0" err="1" smtClean="0"/>
              <a:t>mathematics</a:t>
            </a:r>
            <a:r>
              <a:rPr lang="nl-BE" i="1" dirty="0" smtClean="0"/>
              <a:t> </a:t>
            </a:r>
            <a:r>
              <a:rPr lang="nl-BE" i="1" dirty="0" err="1" smtClean="0"/>
              <a:t>and</a:t>
            </a:r>
            <a:r>
              <a:rPr lang="nl-BE" i="1" dirty="0" smtClean="0"/>
              <a:t> </a:t>
            </a:r>
            <a:r>
              <a:rPr lang="nl-BE" i="1" dirty="0" err="1" smtClean="0"/>
              <a:t>computational</a:t>
            </a:r>
            <a:r>
              <a:rPr lang="nl-BE" i="1" dirty="0" smtClean="0"/>
              <a:t> thinking</a:t>
            </a:r>
          </a:p>
          <a:p>
            <a:r>
              <a:rPr lang="nl-BE" i="1" dirty="0" err="1" smtClean="0"/>
              <a:t>Constructing</a:t>
            </a:r>
            <a:r>
              <a:rPr lang="nl-BE" i="1" dirty="0" smtClean="0"/>
              <a:t> </a:t>
            </a:r>
            <a:r>
              <a:rPr lang="nl-BE" i="1" dirty="0" err="1" smtClean="0"/>
              <a:t>explanations</a:t>
            </a:r>
            <a:r>
              <a:rPr lang="nl-BE" i="1" dirty="0" smtClean="0"/>
              <a:t> </a:t>
            </a:r>
            <a:r>
              <a:rPr lang="nl-BE" i="1" dirty="0" err="1" smtClean="0"/>
              <a:t>and</a:t>
            </a:r>
            <a:r>
              <a:rPr lang="nl-BE" i="1" dirty="0" smtClean="0"/>
              <a:t> </a:t>
            </a:r>
            <a:r>
              <a:rPr lang="nl-BE" i="1" dirty="0" err="1" smtClean="0"/>
              <a:t>designing</a:t>
            </a:r>
            <a:r>
              <a:rPr lang="nl-BE" i="1" dirty="0" smtClean="0"/>
              <a:t> </a:t>
            </a:r>
            <a:r>
              <a:rPr lang="nl-BE" i="1" dirty="0" err="1" smtClean="0"/>
              <a:t>solutions</a:t>
            </a:r>
            <a:endParaRPr lang="nl-BE" i="1" dirty="0" smtClean="0"/>
          </a:p>
          <a:p>
            <a:r>
              <a:rPr lang="nl-BE" i="1" dirty="0" err="1" smtClean="0"/>
              <a:t>Engaging</a:t>
            </a:r>
            <a:r>
              <a:rPr lang="nl-BE" i="1" dirty="0" smtClean="0"/>
              <a:t> in argument </a:t>
            </a:r>
            <a:r>
              <a:rPr lang="nl-BE" i="1" dirty="0" err="1" smtClean="0"/>
              <a:t>from</a:t>
            </a:r>
            <a:r>
              <a:rPr lang="nl-BE" i="1" dirty="0" smtClean="0"/>
              <a:t> </a:t>
            </a:r>
            <a:r>
              <a:rPr lang="nl-BE" i="1" dirty="0" err="1" smtClean="0"/>
              <a:t>evidence</a:t>
            </a:r>
            <a:endParaRPr lang="nl-BE" i="1" dirty="0" smtClean="0"/>
          </a:p>
          <a:p>
            <a:r>
              <a:rPr lang="nl-BE" i="1" dirty="0" err="1" smtClean="0"/>
              <a:t>Obtaining</a:t>
            </a:r>
            <a:r>
              <a:rPr lang="nl-BE" i="1" dirty="0" smtClean="0"/>
              <a:t>, </a:t>
            </a:r>
            <a:r>
              <a:rPr lang="nl-BE" i="1" dirty="0" err="1" smtClean="0"/>
              <a:t>evaluating</a:t>
            </a:r>
            <a:r>
              <a:rPr lang="nl-BE" i="1" dirty="0" smtClean="0"/>
              <a:t> </a:t>
            </a:r>
            <a:r>
              <a:rPr lang="nl-BE" i="1" dirty="0" err="1" smtClean="0"/>
              <a:t>and</a:t>
            </a:r>
            <a:r>
              <a:rPr lang="nl-BE" i="1" dirty="0" smtClean="0"/>
              <a:t> </a:t>
            </a:r>
            <a:r>
              <a:rPr lang="nl-BE" i="1" dirty="0" err="1" smtClean="0"/>
              <a:t>communicating</a:t>
            </a:r>
            <a:r>
              <a:rPr lang="nl-BE" i="1" dirty="0" smtClean="0"/>
              <a:t> information</a:t>
            </a:r>
          </a:p>
          <a:p>
            <a:endParaRPr lang="nl-BE" i="1" dirty="0"/>
          </a:p>
        </p:txBody>
      </p:sp>
    </p:spTree>
    <p:extLst>
      <p:ext uri="{BB962C8B-B14F-4D97-AF65-F5344CB8AC3E}">
        <p14:creationId xmlns:p14="http://schemas.microsoft.com/office/powerpoint/2010/main" val="3300471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fgeronde rechthoek 3"/>
          <p:cNvSpPr/>
          <p:nvPr/>
        </p:nvSpPr>
        <p:spPr>
          <a:xfrm>
            <a:off x="1910539" y="993680"/>
            <a:ext cx="1917103" cy="1319558"/>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dirty="0"/>
              <a:t>Fysieke </a:t>
            </a:r>
            <a:endParaRPr lang="nl-BE" sz="2400" dirty="0" smtClean="0"/>
          </a:p>
          <a:p>
            <a:pPr algn="ctr"/>
            <a:r>
              <a:rPr lang="nl-BE" sz="2400" dirty="0" smtClean="0"/>
              <a:t>wereld</a:t>
            </a:r>
            <a:endParaRPr lang="nl-BE" sz="2400" dirty="0"/>
          </a:p>
        </p:txBody>
      </p:sp>
      <p:sp>
        <p:nvSpPr>
          <p:cNvPr id="5" name="Afgeronde rechthoek 4"/>
          <p:cNvSpPr/>
          <p:nvPr/>
        </p:nvSpPr>
        <p:spPr>
          <a:xfrm>
            <a:off x="1910540" y="3856547"/>
            <a:ext cx="1917103" cy="131955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Data verzamelen/ oplossingen testen</a:t>
            </a:r>
          </a:p>
        </p:txBody>
      </p:sp>
      <p:sp>
        <p:nvSpPr>
          <p:cNvPr id="6" name="Afgeronde rechthoek 5"/>
          <p:cNvSpPr/>
          <p:nvPr/>
        </p:nvSpPr>
        <p:spPr>
          <a:xfrm>
            <a:off x="7271434" y="993679"/>
            <a:ext cx="1917103" cy="1319558"/>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400" dirty="0"/>
              <a:t>Modellen</a:t>
            </a:r>
          </a:p>
          <a:p>
            <a:pPr algn="ctr"/>
            <a:r>
              <a:rPr lang="nl-BE" sz="2400" dirty="0"/>
              <a:t>Theorieën</a:t>
            </a:r>
          </a:p>
        </p:txBody>
      </p:sp>
      <p:sp>
        <p:nvSpPr>
          <p:cNvPr id="7" name="Afgeronde rechthoek 6"/>
          <p:cNvSpPr/>
          <p:nvPr/>
        </p:nvSpPr>
        <p:spPr>
          <a:xfrm>
            <a:off x="7271434" y="3856546"/>
            <a:ext cx="1917103" cy="131955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Hypothesen en oplossingen bedenken</a:t>
            </a:r>
          </a:p>
        </p:txBody>
      </p:sp>
      <p:sp>
        <p:nvSpPr>
          <p:cNvPr id="8" name="Ovaal 7"/>
          <p:cNvSpPr/>
          <p:nvPr/>
        </p:nvSpPr>
        <p:spPr>
          <a:xfrm>
            <a:off x="4134471" y="2198716"/>
            <a:ext cx="2606931" cy="1795215"/>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b="1" dirty="0">
                <a:effectLst>
                  <a:outerShdw blurRad="38100" dist="38100" dir="2700000" algn="tl">
                    <a:srgbClr val="000000">
                      <a:alpha val="43137"/>
                    </a:srgbClr>
                  </a:outerShdw>
                </a:effectLst>
              </a:rPr>
              <a:t>Argumentatie </a:t>
            </a:r>
          </a:p>
          <a:p>
            <a:pPr algn="ctr"/>
            <a:r>
              <a:rPr lang="nl-BE" b="1" dirty="0">
                <a:effectLst>
                  <a:outerShdw blurRad="38100" dist="38100" dir="2700000" algn="tl">
                    <a:srgbClr val="000000">
                      <a:alpha val="43137"/>
                    </a:srgbClr>
                  </a:outerShdw>
                </a:effectLst>
              </a:rPr>
              <a:t>en </a:t>
            </a:r>
          </a:p>
          <a:p>
            <a:pPr algn="ctr"/>
            <a:r>
              <a:rPr lang="nl-BE" b="1" dirty="0">
                <a:effectLst>
                  <a:outerShdw blurRad="38100" dist="38100" dir="2700000" algn="tl">
                    <a:srgbClr val="000000">
                      <a:alpha val="43137"/>
                    </a:srgbClr>
                  </a:outerShdw>
                </a:effectLst>
              </a:rPr>
              <a:t>kritiek</a:t>
            </a:r>
          </a:p>
        </p:txBody>
      </p:sp>
      <p:sp>
        <p:nvSpPr>
          <p:cNvPr id="9" name="PIJL-OMLAAG 8"/>
          <p:cNvSpPr/>
          <p:nvPr/>
        </p:nvSpPr>
        <p:spPr>
          <a:xfrm>
            <a:off x="2315396" y="2400234"/>
            <a:ext cx="924071" cy="1365590"/>
          </a:xfrm>
          <a:prstGeom prst="downArrow">
            <a:avLst/>
          </a:prstGeom>
          <a:solidFill>
            <a:schemeClr val="accent3">
              <a:lumMod val="40000"/>
              <a:lumOff val="60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a:p>
        </p:txBody>
      </p:sp>
      <p:sp>
        <p:nvSpPr>
          <p:cNvPr id="10" name="PIJL-OMLAAG 9"/>
          <p:cNvSpPr/>
          <p:nvPr/>
        </p:nvSpPr>
        <p:spPr>
          <a:xfrm>
            <a:off x="7693891" y="2400234"/>
            <a:ext cx="924071" cy="1365590"/>
          </a:xfrm>
          <a:prstGeom prst="downArrow">
            <a:avLst/>
          </a:prstGeom>
          <a:solidFill>
            <a:schemeClr val="accent3">
              <a:lumMod val="40000"/>
              <a:lumOff val="60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a:p>
        </p:txBody>
      </p:sp>
      <p:sp>
        <p:nvSpPr>
          <p:cNvPr id="11" name="PIJL-OMHOOG en -OMLAAG 10"/>
          <p:cNvSpPr/>
          <p:nvPr/>
        </p:nvSpPr>
        <p:spPr>
          <a:xfrm rot="18948328">
            <a:off x="3673599" y="1638197"/>
            <a:ext cx="799942" cy="1524075"/>
          </a:xfrm>
          <a:prstGeom prst="upDownArrow">
            <a:avLst/>
          </a:prstGeom>
          <a:solidFill>
            <a:schemeClr val="accent3">
              <a:lumMod val="40000"/>
              <a:lumOff val="60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a:p>
        </p:txBody>
      </p:sp>
      <p:sp>
        <p:nvSpPr>
          <p:cNvPr id="12" name="PIJL-OMHOOG en -OMLAAG 11"/>
          <p:cNvSpPr/>
          <p:nvPr/>
        </p:nvSpPr>
        <p:spPr>
          <a:xfrm rot="18948328">
            <a:off x="6439159" y="3066781"/>
            <a:ext cx="799942" cy="1579529"/>
          </a:xfrm>
          <a:prstGeom prst="upDownArrow">
            <a:avLst/>
          </a:prstGeom>
          <a:solidFill>
            <a:schemeClr val="accent3">
              <a:lumMod val="40000"/>
              <a:lumOff val="60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a:p>
        </p:txBody>
      </p:sp>
      <p:sp>
        <p:nvSpPr>
          <p:cNvPr id="13" name="Tekstvak 12"/>
          <p:cNvSpPr txBox="1"/>
          <p:nvPr/>
        </p:nvSpPr>
        <p:spPr>
          <a:xfrm>
            <a:off x="1775588" y="5813427"/>
            <a:ext cx="2234324" cy="461665"/>
          </a:xfrm>
          <a:prstGeom prst="rect">
            <a:avLst/>
          </a:prstGeom>
          <a:noFill/>
        </p:spPr>
        <p:txBody>
          <a:bodyPr wrap="square" rtlCol="0">
            <a:spAutoFit/>
          </a:bodyPr>
          <a:lstStyle/>
          <a:p>
            <a:pPr algn="ctr"/>
            <a:r>
              <a:rPr lang="nl-BE" sz="2400" dirty="0"/>
              <a:t>Onderzoeken</a:t>
            </a:r>
          </a:p>
        </p:txBody>
      </p:sp>
      <p:sp>
        <p:nvSpPr>
          <p:cNvPr id="14" name="Tekstvak 13"/>
          <p:cNvSpPr txBox="1"/>
          <p:nvPr/>
        </p:nvSpPr>
        <p:spPr>
          <a:xfrm>
            <a:off x="4456035" y="5849009"/>
            <a:ext cx="2234324" cy="461665"/>
          </a:xfrm>
          <a:prstGeom prst="rect">
            <a:avLst/>
          </a:prstGeom>
          <a:noFill/>
        </p:spPr>
        <p:txBody>
          <a:bodyPr wrap="square" rtlCol="0">
            <a:spAutoFit/>
          </a:bodyPr>
          <a:lstStyle/>
          <a:p>
            <a:pPr algn="ctr"/>
            <a:r>
              <a:rPr lang="nl-BE" sz="2400" dirty="0"/>
              <a:t>Evalueren</a:t>
            </a:r>
          </a:p>
        </p:txBody>
      </p:sp>
      <p:sp>
        <p:nvSpPr>
          <p:cNvPr id="15" name="Tekstvak 14"/>
          <p:cNvSpPr txBox="1"/>
          <p:nvPr/>
        </p:nvSpPr>
        <p:spPr>
          <a:xfrm>
            <a:off x="7136483" y="5844177"/>
            <a:ext cx="2234324" cy="461665"/>
          </a:xfrm>
          <a:prstGeom prst="rect">
            <a:avLst/>
          </a:prstGeom>
          <a:noFill/>
        </p:spPr>
        <p:txBody>
          <a:bodyPr wrap="square" rtlCol="0">
            <a:spAutoFit/>
          </a:bodyPr>
          <a:lstStyle/>
          <a:p>
            <a:pPr algn="ctr"/>
            <a:r>
              <a:rPr lang="nl-BE" sz="2400" dirty="0"/>
              <a:t>Verklaren</a:t>
            </a:r>
          </a:p>
        </p:txBody>
      </p:sp>
      <p:cxnSp>
        <p:nvCxnSpPr>
          <p:cNvPr id="16" name="Rechte verbindingslijn 15"/>
          <p:cNvCxnSpPr/>
          <p:nvPr/>
        </p:nvCxnSpPr>
        <p:spPr>
          <a:xfrm>
            <a:off x="4047486" y="-27791"/>
            <a:ext cx="0" cy="6306265"/>
          </a:xfrm>
          <a:prstGeom prst="line">
            <a:avLst/>
          </a:prstGeom>
          <a:ln w="47625">
            <a:solidFill>
              <a:schemeClr val="accent2"/>
            </a:solidFill>
            <a:prstDash val="dash"/>
          </a:ln>
        </p:spPr>
        <p:style>
          <a:lnRef idx="1">
            <a:schemeClr val="accent1"/>
          </a:lnRef>
          <a:fillRef idx="0">
            <a:schemeClr val="accent1"/>
          </a:fillRef>
          <a:effectRef idx="0">
            <a:schemeClr val="accent1"/>
          </a:effectRef>
          <a:fontRef idx="minor">
            <a:schemeClr val="tx1"/>
          </a:fontRef>
        </p:style>
      </p:cxnSp>
      <p:cxnSp>
        <p:nvCxnSpPr>
          <p:cNvPr id="17" name="Rechte verbindingslijn 16"/>
          <p:cNvCxnSpPr/>
          <p:nvPr/>
        </p:nvCxnSpPr>
        <p:spPr>
          <a:xfrm>
            <a:off x="6738983" y="19116"/>
            <a:ext cx="0" cy="6306265"/>
          </a:xfrm>
          <a:prstGeom prst="line">
            <a:avLst/>
          </a:prstGeom>
          <a:ln w="47625">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8" name="PIJL-OMHOOG en -OMLAAG 17"/>
          <p:cNvSpPr/>
          <p:nvPr/>
        </p:nvSpPr>
        <p:spPr>
          <a:xfrm rot="13634850">
            <a:off x="3660511" y="2994289"/>
            <a:ext cx="799942" cy="1524075"/>
          </a:xfrm>
          <a:prstGeom prst="upDownArrow">
            <a:avLst/>
          </a:prstGeom>
          <a:solidFill>
            <a:schemeClr val="accent3">
              <a:lumMod val="40000"/>
              <a:lumOff val="60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a:p>
        </p:txBody>
      </p:sp>
      <p:sp>
        <p:nvSpPr>
          <p:cNvPr id="19" name="PIJL-OMHOOG en -OMLAAG 18"/>
          <p:cNvSpPr/>
          <p:nvPr/>
        </p:nvSpPr>
        <p:spPr>
          <a:xfrm rot="13634850">
            <a:off x="6499553" y="1683080"/>
            <a:ext cx="799942" cy="1524075"/>
          </a:xfrm>
          <a:prstGeom prst="upDownArrow">
            <a:avLst/>
          </a:prstGeom>
          <a:solidFill>
            <a:schemeClr val="accent3">
              <a:lumMod val="40000"/>
              <a:lumOff val="60000"/>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1350"/>
          </a:p>
        </p:txBody>
      </p:sp>
      <p:pic>
        <p:nvPicPr>
          <p:cNvPr id="20" name="Afbeelding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07685" y="1485047"/>
            <a:ext cx="997355" cy="997355"/>
          </a:xfrm>
          <a:prstGeom prst="rect">
            <a:avLst/>
          </a:prstGeom>
        </p:spPr>
      </p:pic>
      <p:pic>
        <p:nvPicPr>
          <p:cNvPr id="21" name="Afbeelding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7042" y="3719863"/>
            <a:ext cx="851383" cy="777350"/>
          </a:xfrm>
          <a:prstGeom prst="rect">
            <a:avLst/>
          </a:prstGeom>
        </p:spPr>
      </p:pic>
      <p:pic>
        <p:nvPicPr>
          <p:cNvPr id="22" name="Afbeelding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36103" y="3526145"/>
            <a:ext cx="1003665" cy="1003665"/>
          </a:xfrm>
          <a:prstGeom prst="rect">
            <a:avLst/>
          </a:prstGeom>
        </p:spPr>
      </p:pic>
      <p:pic>
        <p:nvPicPr>
          <p:cNvPr id="23" name="Afbeelding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04475" y="528589"/>
            <a:ext cx="792195" cy="756185"/>
          </a:xfrm>
          <a:prstGeom prst="rect">
            <a:avLst/>
          </a:prstGeom>
        </p:spPr>
      </p:pic>
      <p:pic>
        <p:nvPicPr>
          <p:cNvPr id="24" name="Afbeelding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43110" y="4857213"/>
            <a:ext cx="786802" cy="777546"/>
          </a:xfrm>
          <a:prstGeom prst="rect">
            <a:avLst/>
          </a:prstGeom>
        </p:spPr>
      </p:pic>
      <p:pic>
        <p:nvPicPr>
          <p:cNvPr id="25" name="Afbeelding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804475" y="4895728"/>
            <a:ext cx="812518" cy="784818"/>
          </a:xfrm>
          <a:prstGeom prst="rect">
            <a:avLst/>
          </a:prstGeom>
        </p:spPr>
      </p:pic>
      <p:pic>
        <p:nvPicPr>
          <p:cNvPr id="26" name="Afbeelding 2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443110" y="564367"/>
            <a:ext cx="709298" cy="858623"/>
          </a:xfrm>
          <a:prstGeom prst="rect">
            <a:avLst/>
          </a:prstGeom>
        </p:spPr>
      </p:pic>
      <p:pic>
        <p:nvPicPr>
          <p:cNvPr id="27" name="Afbeelding 2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416652" y="1864081"/>
            <a:ext cx="637141" cy="646721"/>
          </a:xfrm>
          <a:prstGeom prst="rect">
            <a:avLst/>
          </a:prstGeom>
        </p:spPr>
      </p:pic>
    </p:spTree>
    <p:extLst>
      <p:ext uri="{BB962C8B-B14F-4D97-AF65-F5344CB8AC3E}">
        <p14:creationId xmlns:p14="http://schemas.microsoft.com/office/powerpoint/2010/main" val="425784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7"/>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p:bldP spid="14" grpId="0"/>
      <p:bldP spid="15" grpId="0"/>
      <p:bldP spid="18"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Uitwerking</a:t>
            </a:r>
            <a:endParaRPr lang="nl-BE" dirty="0"/>
          </a:p>
        </p:txBody>
      </p:sp>
      <p:sp>
        <p:nvSpPr>
          <p:cNvPr id="3" name="Tijdelijke aanduiding voor inhoud 2"/>
          <p:cNvSpPr>
            <a:spLocks noGrp="1"/>
          </p:cNvSpPr>
          <p:nvPr>
            <p:ph idx="1"/>
          </p:nvPr>
        </p:nvSpPr>
        <p:spPr/>
        <p:txBody>
          <a:bodyPr/>
          <a:lstStyle/>
          <a:p>
            <a:r>
              <a:rPr lang="nl-BE" dirty="0" smtClean="0"/>
              <a:t>Elke </a:t>
            </a:r>
            <a:r>
              <a:rPr lang="nl-BE" dirty="0" err="1" smtClean="0"/>
              <a:t>practice</a:t>
            </a:r>
            <a:r>
              <a:rPr lang="nl-BE" dirty="0" smtClean="0"/>
              <a:t> wordt verder uitgewerkt volgens abstractieniveau (</a:t>
            </a:r>
            <a:r>
              <a:rPr lang="nl-BE" dirty="0" err="1" smtClean="0"/>
              <a:t>Primary</a:t>
            </a:r>
            <a:r>
              <a:rPr lang="nl-BE" dirty="0" smtClean="0"/>
              <a:t> – </a:t>
            </a:r>
            <a:r>
              <a:rPr lang="nl-BE" dirty="0" err="1" smtClean="0"/>
              <a:t>elementary</a:t>
            </a:r>
            <a:r>
              <a:rPr lang="nl-BE" dirty="0" smtClean="0"/>
              <a:t> – </a:t>
            </a:r>
            <a:r>
              <a:rPr lang="nl-BE" dirty="0" err="1" smtClean="0"/>
              <a:t>middle</a:t>
            </a:r>
            <a:r>
              <a:rPr lang="nl-BE" dirty="0" smtClean="0"/>
              <a:t> school – </a:t>
            </a:r>
            <a:r>
              <a:rPr lang="nl-BE" dirty="0" err="1" smtClean="0"/>
              <a:t>secondary</a:t>
            </a:r>
            <a:r>
              <a:rPr lang="nl-BE" dirty="0" smtClean="0"/>
              <a:t>).</a:t>
            </a:r>
          </a:p>
          <a:p>
            <a:r>
              <a:rPr lang="nl-BE" dirty="0" smtClean="0"/>
              <a:t>Herkenbare verticale samenhang doorheen hele schoolloopbaan.</a:t>
            </a:r>
          </a:p>
          <a:p>
            <a:pPr marL="0" indent="0">
              <a:buNone/>
            </a:pPr>
            <a:endParaRPr lang="nl-BE" dirty="0" smtClean="0"/>
          </a:p>
          <a:p>
            <a:pPr marL="0" indent="0">
              <a:buNone/>
            </a:pPr>
            <a:endParaRPr lang="nl-BE" dirty="0"/>
          </a:p>
          <a:p>
            <a:pPr marL="0" indent="0">
              <a:buNone/>
            </a:pPr>
            <a:r>
              <a:rPr lang="nl-BE" dirty="0" smtClean="0">
                <a:hlinkClick r:id="rId3"/>
              </a:rPr>
              <a:t>http://ngss.nsta.org/PracticesFull.aspx</a:t>
            </a:r>
            <a:endParaRPr lang="nl-BE" dirty="0"/>
          </a:p>
        </p:txBody>
      </p:sp>
    </p:spTree>
    <p:extLst>
      <p:ext uri="{BB962C8B-B14F-4D97-AF65-F5344CB8AC3E}">
        <p14:creationId xmlns:p14="http://schemas.microsoft.com/office/powerpoint/2010/main" val="3148428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Cross </a:t>
            </a:r>
            <a:r>
              <a:rPr lang="nl-BE" dirty="0" err="1" smtClean="0"/>
              <a:t>cutting</a:t>
            </a:r>
            <a:r>
              <a:rPr lang="nl-BE" dirty="0" smtClean="0"/>
              <a:t> </a:t>
            </a:r>
            <a:r>
              <a:rPr lang="nl-BE" dirty="0" err="1" smtClean="0"/>
              <a:t>concepts</a:t>
            </a:r>
            <a:endParaRPr lang="nl-BE" dirty="0"/>
          </a:p>
        </p:txBody>
      </p:sp>
      <p:sp>
        <p:nvSpPr>
          <p:cNvPr id="3" name="Tijdelijke aanduiding voor inhoud 2"/>
          <p:cNvSpPr>
            <a:spLocks noGrp="1"/>
          </p:cNvSpPr>
          <p:nvPr>
            <p:ph idx="1"/>
          </p:nvPr>
        </p:nvSpPr>
        <p:spPr>
          <a:xfrm>
            <a:off x="690283" y="2729753"/>
            <a:ext cx="10515600" cy="1196788"/>
          </a:xfrm>
        </p:spPr>
        <p:txBody>
          <a:bodyPr>
            <a:normAutofit/>
          </a:bodyPr>
          <a:lstStyle/>
          <a:p>
            <a:pPr marL="0" indent="0" algn="ctr">
              <a:buNone/>
            </a:pPr>
            <a:r>
              <a:rPr lang="nl-BE" i="1" dirty="0" smtClean="0"/>
              <a:t>“</a:t>
            </a:r>
            <a:r>
              <a:rPr lang="en-US" i="1" dirty="0"/>
              <a:t>Crosscutting concepts have application across all domains of science. As such, they are a way of linking the different domains of science. </a:t>
            </a:r>
            <a:r>
              <a:rPr lang="en-US" i="1" dirty="0" smtClean="0"/>
              <a:t>”</a:t>
            </a:r>
          </a:p>
          <a:p>
            <a:pPr marL="0" indent="0">
              <a:buNone/>
            </a:pPr>
            <a:endParaRPr lang="nl-BE" dirty="0"/>
          </a:p>
        </p:txBody>
      </p:sp>
    </p:spTree>
    <p:extLst>
      <p:ext uri="{BB962C8B-B14F-4D97-AF65-F5344CB8AC3E}">
        <p14:creationId xmlns:p14="http://schemas.microsoft.com/office/powerpoint/2010/main" val="2803548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Waarom </a:t>
            </a:r>
            <a:r>
              <a:rPr lang="nl-BE" dirty="0" err="1" smtClean="0"/>
              <a:t>crosscutting</a:t>
            </a:r>
            <a:r>
              <a:rPr lang="nl-BE" dirty="0" smtClean="0"/>
              <a:t> </a:t>
            </a:r>
            <a:r>
              <a:rPr lang="nl-BE" dirty="0" err="1" smtClean="0"/>
              <a:t>concepts</a:t>
            </a:r>
            <a:r>
              <a:rPr lang="nl-BE" dirty="0" smtClean="0"/>
              <a:t>? </a:t>
            </a:r>
            <a:endParaRPr lang="nl-BE" dirty="0"/>
          </a:p>
        </p:txBody>
      </p:sp>
      <p:sp>
        <p:nvSpPr>
          <p:cNvPr id="3" name="Tijdelijke aanduiding voor inhoud 2"/>
          <p:cNvSpPr>
            <a:spLocks noGrp="1"/>
          </p:cNvSpPr>
          <p:nvPr>
            <p:ph idx="1"/>
          </p:nvPr>
        </p:nvSpPr>
        <p:spPr/>
        <p:txBody>
          <a:bodyPr/>
          <a:lstStyle/>
          <a:p>
            <a:pPr marL="0" indent="0">
              <a:buNone/>
            </a:pPr>
            <a:r>
              <a:rPr lang="nl-NL" dirty="0" smtClean="0"/>
              <a:t>Invalshoeken van waaruit we de fysische wereld doorgronden</a:t>
            </a:r>
          </a:p>
          <a:p>
            <a:pPr marL="0" indent="0">
              <a:buNone/>
            </a:pPr>
            <a:r>
              <a:rPr lang="nl-NL" sz="2400" dirty="0" smtClean="0"/>
              <a:t>Een denkkader dat relevante vragen stelt:</a:t>
            </a:r>
          </a:p>
          <a:p>
            <a:pPr lvl="1"/>
            <a:r>
              <a:rPr lang="nl-NL" sz="2000" dirty="0" smtClean="0"/>
              <a:t>Wat zijn de grenzen van een fenomeen?</a:t>
            </a:r>
          </a:p>
          <a:p>
            <a:pPr lvl="1"/>
            <a:r>
              <a:rPr lang="nl-NL" sz="2000" dirty="0" smtClean="0"/>
              <a:t>Vind je een patroon?</a:t>
            </a:r>
          </a:p>
          <a:p>
            <a:pPr lvl="1"/>
            <a:r>
              <a:rPr lang="nl-NL" sz="2000" dirty="0" smtClean="0"/>
              <a:t>Wat is essentieel, wat is overbodig? </a:t>
            </a:r>
          </a:p>
          <a:p>
            <a:pPr lvl="1"/>
            <a:r>
              <a:rPr lang="nl-NL" sz="2000" dirty="0" smtClean="0"/>
              <a:t>Zijn er duidelijke oorzaken?  </a:t>
            </a:r>
          </a:p>
          <a:p>
            <a:pPr lvl="1"/>
            <a:r>
              <a:rPr lang="nl-NL" sz="2000" dirty="0" smtClean="0"/>
              <a:t>Hoe loopt de energie, materie, informatie doorheen het systeem? </a:t>
            </a:r>
          </a:p>
          <a:p>
            <a:pPr lvl="1"/>
            <a:r>
              <a:rPr lang="nl-NL" sz="2000" dirty="0" smtClean="0"/>
              <a:t>Kan het gedrag worden verklaard door het systeem op te splitsen in kleinere delen? </a:t>
            </a:r>
          </a:p>
          <a:p>
            <a:pPr lvl="1"/>
            <a:r>
              <a:rPr lang="nl-NL" sz="2000" dirty="0" smtClean="0"/>
              <a:t>Heeft de structuur een invloed op het gedrag? </a:t>
            </a:r>
          </a:p>
          <a:p>
            <a:pPr lvl="1"/>
            <a:r>
              <a:rPr lang="nl-BE" sz="2000" dirty="0" smtClean="0"/>
              <a:t>Wat is in een systeem stabiel en zit er een patroon in verandering?</a:t>
            </a:r>
          </a:p>
          <a:p>
            <a:pPr lvl="1"/>
            <a:r>
              <a:rPr lang="nl-BE" sz="2000" dirty="0" smtClean="0"/>
              <a:t>…</a:t>
            </a:r>
            <a:endParaRPr lang="nl-NL" sz="2000" dirty="0" smtClean="0"/>
          </a:p>
          <a:p>
            <a:pPr marL="0" indent="0">
              <a:buNone/>
            </a:pPr>
            <a:endParaRPr lang="nl-BE" dirty="0"/>
          </a:p>
        </p:txBody>
      </p:sp>
    </p:spTree>
    <p:extLst>
      <p:ext uri="{BB962C8B-B14F-4D97-AF65-F5344CB8AC3E}">
        <p14:creationId xmlns:p14="http://schemas.microsoft.com/office/powerpoint/2010/main" val="2491234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Crosscutting</a:t>
            </a:r>
            <a:r>
              <a:rPr lang="nl-BE" dirty="0" smtClean="0"/>
              <a:t> </a:t>
            </a:r>
            <a:r>
              <a:rPr lang="nl-BE" dirty="0" err="1" smtClean="0"/>
              <a:t>concepts</a:t>
            </a:r>
            <a:endParaRPr lang="nl-BE" dirty="0"/>
          </a:p>
        </p:txBody>
      </p:sp>
      <p:sp>
        <p:nvSpPr>
          <p:cNvPr id="3" name="Tijdelijke aanduiding voor inhoud 2"/>
          <p:cNvSpPr>
            <a:spLocks noGrp="1"/>
          </p:cNvSpPr>
          <p:nvPr>
            <p:ph idx="1"/>
          </p:nvPr>
        </p:nvSpPr>
        <p:spPr/>
        <p:txBody>
          <a:bodyPr>
            <a:normAutofit lnSpcReduction="10000"/>
          </a:bodyPr>
          <a:lstStyle/>
          <a:p>
            <a:r>
              <a:rPr lang="nl-BE" dirty="0" err="1" smtClean="0"/>
              <a:t>Patterns</a:t>
            </a:r>
            <a:endParaRPr lang="nl-BE" dirty="0" smtClean="0"/>
          </a:p>
          <a:p>
            <a:r>
              <a:rPr lang="nl-BE" dirty="0" err="1" smtClean="0"/>
              <a:t>Cause</a:t>
            </a:r>
            <a:r>
              <a:rPr lang="nl-BE" dirty="0" smtClean="0"/>
              <a:t> </a:t>
            </a:r>
            <a:r>
              <a:rPr lang="nl-BE" dirty="0" err="1" smtClean="0"/>
              <a:t>and</a:t>
            </a:r>
            <a:r>
              <a:rPr lang="nl-BE" dirty="0" smtClean="0"/>
              <a:t> effect</a:t>
            </a:r>
          </a:p>
          <a:p>
            <a:r>
              <a:rPr lang="nl-BE" dirty="0" err="1" smtClean="0"/>
              <a:t>Scale</a:t>
            </a:r>
            <a:r>
              <a:rPr lang="nl-BE" dirty="0" smtClean="0"/>
              <a:t>, </a:t>
            </a:r>
            <a:r>
              <a:rPr lang="nl-BE" dirty="0" err="1" smtClean="0"/>
              <a:t>proportion</a:t>
            </a:r>
            <a:r>
              <a:rPr lang="nl-BE" dirty="0" smtClean="0"/>
              <a:t> </a:t>
            </a:r>
            <a:r>
              <a:rPr lang="nl-BE" dirty="0" err="1" smtClean="0"/>
              <a:t>and</a:t>
            </a:r>
            <a:r>
              <a:rPr lang="nl-BE" dirty="0" smtClean="0"/>
              <a:t> </a:t>
            </a:r>
            <a:r>
              <a:rPr lang="nl-BE" dirty="0" err="1" smtClean="0"/>
              <a:t>quantity</a:t>
            </a:r>
            <a:endParaRPr lang="nl-BE" dirty="0" smtClean="0"/>
          </a:p>
          <a:p>
            <a:r>
              <a:rPr lang="nl-BE" dirty="0" smtClean="0"/>
              <a:t>Systems </a:t>
            </a:r>
            <a:r>
              <a:rPr lang="nl-BE" dirty="0" err="1" smtClean="0"/>
              <a:t>and</a:t>
            </a:r>
            <a:r>
              <a:rPr lang="nl-BE" dirty="0" smtClean="0"/>
              <a:t> system </a:t>
            </a:r>
            <a:r>
              <a:rPr lang="nl-BE" dirty="0" err="1" smtClean="0"/>
              <a:t>models</a:t>
            </a:r>
            <a:endParaRPr lang="nl-BE" dirty="0" smtClean="0"/>
          </a:p>
          <a:p>
            <a:r>
              <a:rPr lang="nl-BE" dirty="0" smtClean="0"/>
              <a:t>Energy </a:t>
            </a:r>
            <a:r>
              <a:rPr lang="nl-BE" dirty="0" err="1" smtClean="0"/>
              <a:t>and</a:t>
            </a:r>
            <a:r>
              <a:rPr lang="nl-BE" dirty="0" smtClean="0"/>
              <a:t> matter</a:t>
            </a:r>
          </a:p>
          <a:p>
            <a:r>
              <a:rPr lang="nl-BE" dirty="0" err="1" smtClean="0"/>
              <a:t>Structure</a:t>
            </a:r>
            <a:r>
              <a:rPr lang="nl-BE" dirty="0" smtClean="0"/>
              <a:t> </a:t>
            </a:r>
            <a:r>
              <a:rPr lang="nl-BE" dirty="0" err="1" smtClean="0"/>
              <a:t>and</a:t>
            </a:r>
            <a:r>
              <a:rPr lang="nl-BE" dirty="0" smtClean="0"/>
              <a:t> </a:t>
            </a:r>
            <a:r>
              <a:rPr lang="nl-BE" dirty="0" err="1" smtClean="0"/>
              <a:t>function</a:t>
            </a:r>
            <a:endParaRPr lang="nl-BE" dirty="0" smtClean="0"/>
          </a:p>
          <a:p>
            <a:r>
              <a:rPr lang="nl-BE" dirty="0" err="1" smtClean="0"/>
              <a:t>Stability</a:t>
            </a:r>
            <a:r>
              <a:rPr lang="nl-BE" dirty="0" smtClean="0"/>
              <a:t> </a:t>
            </a:r>
            <a:r>
              <a:rPr lang="nl-BE" dirty="0" err="1" smtClean="0"/>
              <a:t>and</a:t>
            </a:r>
            <a:r>
              <a:rPr lang="nl-BE" dirty="0" smtClean="0"/>
              <a:t> change</a:t>
            </a:r>
          </a:p>
          <a:p>
            <a:pPr marL="0" indent="0">
              <a:buNone/>
            </a:pPr>
            <a:endParaRPr lang="nl-BE" dirty="0"/>
          </a:p>
          <a:p>
            <a:pPr marL="0" indent="0">
              <a:buNone/>
            </a:pPr>
            <a:r>
              <a:rPr lang="nl-BE" dirty="0" smtClean="0">
                <a:hlinkClick r:id="rId3"/>
              </a:rPr>
              <a:t>http://ngss.nsta.org/CrosscuttingConceptsFull.aspx</a:t>
            </a:r>
            <a:endParaRPr lang="nl-BE" dirty="0"/>
          </a:p>
        </p:txBody>
      </p:sp>
    </p:spTree>
    <p:extLst>
      <p:ext uri="{BB962C8B-B14F-4D97-AF65-F5344CB8AC3E}">
        <p14:creationId xmlns:p14="http://schemas.microsoft.com/office/powerpoint/2010/main" val="3413321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xplosie 1 3"/>
          <p:cNvSpPr/>
          <p:nvPr/>
        </p:nvSpPr>
        <p:spPr>
          <a:xfrm>
            <a:off x="4072541" y="1357063"/>
            <a:ext cx="3817217" cy="4318132"/>
          </a:xfrm>
          <a:prstGeom prst="irregularSeal1">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nl-BE" dirty="0"/>
          </a:p>
        </p:txBody>
      </p:sp>
      <p:sp>
        <p:nvSpPr>
          <p:cNvPr id="5" name="Afgeronde rechthoek 4"/>
          <p:cNvSpPr/>
          <p:nvPr/>
        </p:nvSpPr>
        <p:spPr>
          <a:xfrm>
            <a:off x="5409797" y="1947613"/>
            <a:ext cx="1553655" cy="761410"/>
          </a:xfrm>
          <a:prstGeom prst="round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Patronen</a:t>
            </a:r>
          </a:p>
        </p:txBody>
      </p:sp>
      <p:sp>
        <p:nvSpPr>
          <p:cNvPr id="6" name="Afgeronde rechthoek 5"/>
          <p:cNvSpPr/>
          <p:nvPr/>
        </p:nvSpPr>
        <p:spPr>
          <a:xfrm>
            <a:off x="5409797" y="3928813"/>
            <a:ext cx="1553655" cy="761410"/>
          </a:xfrm>
          <a:prstGeom prst="round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Modellen</a:t>
            </a:r>
          </a:p>
        </p:txBody>
      </p:sp>
      <p:sp>
        <p:nvSpPr>
          <p:cNvPr id="7" name="Afgeronde rechthoek 6"/>
          <p:cNvSpPr/>
          <p:nvPr/>
        </p:nvSpPr>
        <p:spPr>
          <a:xfrm>
            <a:off x="2250204" y="4908088"/>
            <a:ext cx="1553655" cy="76141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Structuur en functie</a:t>
            </a:r>
          </a:p>
        </p:txBody>
      </p:sp>
      <p:sp>
        <p:nvSpPr>
          <p:cNvPr id="8" name="Afgeronde rechthoek 7"/>
          <p:cNvSpPr/>
          <p:nvPr/>
        </p:nvSpPr>
        <p:spPr>
          <a:xfrm>
            <a:off x="8649446" y="1648789"/>
            <a:ext cx="1553655" cy="92308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Stromen en behoud</a:t>
            </a:r>
          </a:p>
        </p:txBody>
      </p:sp>
      <p:sp>
        <p:nvSpPr>
          <p:cNvPr id="9" name="Afgeronde rechthoek 8"/>
          <p:cNvSpPr/>
          <p:nvPr/>
        </p:nvSpPr>
        <p:spPr>
          <a:xfrm>
            <a:off x="2152191" y="994291"/>
            <a:ext cx="1749680" cy="1116039"/>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Stabiliteit en verandering</a:t>
            </a:r>
          </a:p>
        </p:txBody>
      </p:sp>
      <p:sp>
        <p:nvSpPr>
          <p:cNvPr id="10" name="Afgeronde rechthoek 9"/>
          <p:cNvSpPr/>
          <p:nvPr/>
        </p:nvSpPr>
        <p:spPr>
          <a:xfrm>
            <a:off x="1920985" y="2998257"/>
            <a:ext cx="1553655" cy="761410"/>
          </a:xfrm>
          <a:prstGeom prst="round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Oorzaken</a:t>
            </a:r>
          </a:p>
        </p:txBody>
      </p:sp>
      <p:sp>
        <p:nvSpPr>
          <p:cNvPr id="11" name="Afgeronde rechthoek 10"/>
          <p:cNvSpPr/>
          <p:nvPr/>
        </p:nvSpPr>
        <p:spPr>
          <a:xfrm>
            <a:off x="8758698" y="4397507"/>
            <a:ext cx="1553655" cy="761410"/>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Schaal en grootte </a:t>
            </a:r>
          </a:p>
        </p:txBody>
      </p:sp>
      <p:sp>
        <p:nvSpPr>
          <p:cNvPr id="12" name="PIJL-RECHTS 11"/>
          <p:cNvSpPr/>
          <p:nvPr/>
        </p:nvSpPr>
        <p:spPr>
          <a:xfrm rot="1321157">
            <a:off x="3931635" y="1891720"/>
            <a:ext cx="1128872" cy="6779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3" name="PIJL-RECHTS 12"/>
          <p:cNvSpPr/>
          <p:nvPr/>
        </p:nvSpPr>
        <p:spPr>
          <a:xfrm>
            <a:off x="3632428" y="3071514"/>
            <a:ext cx="1128872" cy="6779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4" name="PIJL-RECHTS 13"/>
          <p:cNvSpPr/>
          <p:nvPr/>
        </p:nvSpPr>
        <p:spPr>
          <a:xfrm rot="20163760">
            <a:off x="3949464" y="4423056"/>
            <a:ext cx="1128872" cy="6779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5" name="PIJL-RECHTS 14"/>
          <p:cNvSpPr/>
          <p:nvPr/>
        </p:nvSpPr>
        <p:spPr>
          <a:xfrm rot="9444503">
            <a:off x="7510815" y="2489320"/>
            <a:ext cx="1128872" cy="6779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6" name="PIJL-RECHTS 15"/>
          <p:cNvSpPr/>
          <p:nvPr/>
        </p:nvSpPr>
        <p:spPr>
          <a:xfrm rot="12317389">
            <a:off x="7620391" y="3891377"/>
            <a:ext cx="1128872" cy="67796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7" name="PIJL-OMHOOG en -OMLAAG 16"/>
          <p:cNvSpPr/>
          <p:nvPr/>
        </p:nvSpPr>
        <p:spPr>
          <a:xfrm>
            <a:off x="5914022" y="2756581"/>
            <a:ext cx="689741" cy="115920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8" name="Tekstvak 17"/>
          <p:cNvSpPr txBox="1"/>
          <p:nvPr/>
        </p:nvSpPr>
        <p:spPr>
          <a:xfrm flipH="1">
            <a:off x="4857407" y="2856080"/>
            <a:ext cx="1413775" cy="369332"/>
          </a:xfrm>
          <a:prstGeom prst="rect">
            <a:avLst/>
          </a:prstGeom>
          <a:noFill/>
        </p:spPr>
        <p:txBody>
          <a:bodyPr wrap="square" rtlCol="0">
            <a:spAutoFit/>
          </a:bodyPr>
          <a:lstStyle/>
          <a:p>
            <a:r>
              <a:rPr lang="nl-BE" dirty="0"/>
              <a:t>Systeem</a:t>
            </a:r>
          </a:p>
        </p:txBody>
      </p:sp>
      <p:pic>
        <p:nvPicPr>
          <p:cNvPr id="19" name="Afbeelding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9937" y="5158918"/>
            <a:ext cx="1388177" cy="1294631"/>
          </a:xfrm>
          <a:prstGeom prst="rect">
            <a:avLst/>
          </a:prstGeom>
        </p:spPr>
      </p:pic>
      <p:pic>
        <p:nvPicPr>
          <p:cNvPr id="20" name="Afbeelding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0370" y="1347384"/>
            <a:ext cx="792506" cy="792506"/>
          </a:xfrm>
          <a:prstGeom prst="rect">
            <a:avLst/>
          </a:prstGeom>
        </p:spPr>
      </p:pic>
      <p:pic>
        <p:nvPicPr>
          <p:cNvPr id="21" name="Afbeelding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5757404" y="4540354"/>
            <a:ext cx="1096957" cy="1129145"/>
          </a:xfrm>
          <a:prstGeom prst="rect">
            <a:avLst/>
          </a:prstGeom>
        </p:spPr>
      </p:pic>
      <p:pic>
        <p:nvPicPr>
          <p:cNvPr id="22" name="Afbeelding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73841" y="3634139"/>
            <a:ext cx="1500639" cy="563285"/>
          </a:xfrm>
          <a:prstGeom prst="rect">
            <a:avLst/>
          </a:prstGeom>
        </p:spPr>
      </p:pic>
      <p:pic>
        <p:nvPicPr>
          <p:cNvPr id="23" name="Afbeelding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49146" y="5063612"/>
            <a:ext cx="1863206" cy="474538"/>
          </a:xfrm>
          <a:prstGeom prst="rect">
            <a:avLst/>
          </a:prstGeom>
        </p:spPr>
      </p:pic>
      <p:pic>
        <p:nvPicPr>
          <p:cNvPr id="24" name="Afbeelding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73631" y="1937480"/>
            <a:ext cx="760173" cy="760173"/>
          </a:xfrm>
          <a:prstGeom prst="rect">
            <a:avLst/>
          </a:prstGeom>
        </p:spPr>
      </p:pic>
      <p:pic>
        <p:nvPicPr>
          <p:cNvPr id="25" name="Afbeelding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934352" y="2471579"/>
            <a:ext cx="905897" cy="886532"/>
          </a:xfrm>
          <a:prstGeom prst="rect">
            <a:avLst/>
          </a:prstGeom>
        </p:spPr>
      </p:pic>
      <p:pic>
        <p:nvPicPr>
          <p:cNvPr id="26" name="Afbeelding 2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914389" y="3149349"/>
            <a:ext cx="963060" cy="744931"/>
          </a:xfrm>
          <a:prstGeom prst="rect">
            <a:avLst/>
          </a:prstGeom>
        </p:spPr>
      </p:pic>
    </p:spTree>
    <p:extLst>
      <p:ext uri="{BB962C8B-B14F-4D97-AF65-F5344CB8AC3E}">
        <p14:creationId xmlns:p14="http://schemas.microsoft.com/office/powerpoint/2010/main" val="4175924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1"/>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BE" dirty="0" smtClean="0"/>
              <a:t>Performance </a:t>
            </a:r>
            <a:r>
              <a:rPr lang="nl-BE" dirty="0" err="1" smtClean="0"/>
              <a:t>expectations</a:t>
            </a:r>
            <a:endParaRPr lang="nl-BE" dirty="0"/>
          </a:p>
        </p:txBody>
      </p:sp>
      <p:sp>
        <p:nvSpPr>
          <p:cNvPr id="5" name="Tijdelijke aanduiding voor inhoud 4"/>
          <p:cNvSpPr>
            <a:spLocks noGrp="1"/>
          </p:cNvSpPr>
          <p:nvPr>
            <p:ph idx="1"/>
          </p:nvPr>
        </p:nvSpPr>
        <p:spPr/>
        <p:txBody>
          <a:bodyPr/>
          <a:lstStyle/>
          <a:p>
            <a:r>
              <a:rPr lang="nl-BE" dirty="0" smtClean="0"/>
              <a:t>Concrete doelstellingen door leerlingen te behalen.</a:t>
            </a:r>
          </a:p>
          <a:p>
            <a:r>
              <a:rPr lang="nl-BE" dirty="0" smtClean="0"/>
              <a:t>Geordend per abstractieniveau</a:t>
            </a:r>
          </a:p>
          <a:p>
            <a:r>
              <a:rPr lang="nl-BE" dirty="0" smtClean="0"/>
              <a:t>Geformuleerd volgens </a:t>
            </a:r>
            <a:r>
              <a:rPr lang="nl-BE" dirty="0" err="1" smtClean="0"/>
              <a:t>core</a:t>
            </a:r>
            <a:r>
              <a:rPr lang="nl-BE" dirty="0" smtClean="0"/>
              <a:t> </a:t>
            </a:r>
            <a:r>
              <a:rPr lang="nl-BE" dirty="0" err="1" smtClean="0"/>
              <a:t>concepts</a:t>
            </a:r>
            <a:r>
              <a:rPr lang="nl-BE" dirty="0" smtClean="0"/>
              <a:t>, </a:t>
            </a:r>
            <a:r>
              <a:rPr lang="nl-BE" dirty="0" err="1" smtClean="0"/>
              <a:t>practices</a:t>
            </a:r>
            <a:r>
              <a:rPr lang="nl-BE" dirty="0" smtClean="0"/>
              <a:t> </a:t>
            </a:r>
            <a:r>
              <a:rPr lang="nl-BE" dirty="0" err="1" smtClean="0"/>
              <a:t>and</a:t>
            </a:r>
            <a:r>
              <a:rPr lang="nl-BE" dirty="0" smtClean="0"/>
              <a:t> </a:t>
            </a:r>
            <a:r>
              <a:rPr lang="nl-BE" dirty="0" err="1" smtClean="0"/>
              <a:t>crosscutting</a:t>
            </a:r>
            <a:r>
              <a:rPr lang="nl-BE" dirty="0" smtClean="0"/>
              <a:t> </a:t>
            </a:r>
            <a:r>
              <a:rPr lang="nl-BE" dirty="0" err="1" smtClean="0"/>
              <a:t>concepts</a:t>
            </a:r>
            <a:r>
              <a:rPr lang="nl-BE" dirty="0" smtClean="0"/>
              <a:t>. </a:t>
            </a:r>
          </a:p>
          <a:p>
            <a:r>
              <a:rPr lang="nl-BE" dirty="0" smtClean="0"/>
              <a:t>Links naar lesmateriaal en activiteiten. </a:t>
            </a:r>
            <a:endParaRPr lang="nl-BE" dirty="0"/>
          </a:p>
        </p:txBody>
      </p:sp>
    </p:spTree>
    <p:extLst>
      <p:ext uri="{BB962C8B-B14F-4D97-AF65-F5344CB8AC3E}">
        <p14:creationId xmlns:p14="http://schemas.microsoft.com/office/powerpoint/2010/main" val="1545484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Tools</a:t>
            </a:r>
            <a:endParaRPr lang="nl-BE" dirty="0"/>
          </a:p>
        </p:txBody>
      </p:sp>
      <p:sp>
        <p:nvSpPr>
          <p:cNvPr id="3" name="Tijdelijke aanduiding voor inhoud 2"/>
          <p:cNvSpPr>
            <a:spLocks noGrp="1"/>
          </p:cNvSpPr>
          <p:nvPr>
            <p:ph idx="1"/>
          </p:nvPr>
        </p:nvSpPr>
        <p:spPr/>
        <p:txBody>
          <a:bodyPr>
            <a:normAutofit lnSpcReduction="10000"/>
          </a:bodyPr>
          <a:lstStyle/>
          <a:p>
            <a:pPr marL="0" indent="0">
              <a:buNone/>
            </a:pPr>
            <a:r>
              <a:rPr lang="nl-BE" dirty="0" smtClean="0"/>
              <a:t>Atlas of </a:t>
            </a:r>
            <a:r>
              <a:rPr lang="nl-BE" dirty="0" err="1" smtClean="0"/>
              <a:t>scientific</a:t>
            </a:r>
            <a:r>
              <a:rPr lang="nl-BE" dirty="0" smtClean="0"/>
              <a:t> </a:t>
            </a:r>
            <a:r>
              <a:rPr lang="nl-BE" dirty="0" err="1" smtClean="0"/>
              <a:t>literacy</a:t>
            </a:r>
            <a:r>
              <a:rPr lang="nl-BE" dirty="0" smtClean="0"/>
              <a:t>:</a:t>
            </a:r>
          </a:p>
          <a:p>
            <a:pPr marL="0" indent="0">
              <a:buNone/>
            </a:pPr>
            <a:r>
              <a:rPr lang="nl-BE" dirty="0" smtClean="0">
                <a:hlinkClick r:id="rId3"/>
              </a:rPr>
              <a:t>http://strandmaps.dls.ucar.edu/?chapter=ALL#</a:t>
            </a:r>
            <a:endParaRPr lang="nl-BE" dirty="0" smtClean="0"/>
          </a:p>
          <a:p>
            <a:pPr marL="0" indent="0">
              <a:buNone/>
            </a:pPr>
            <a:endParaRPr lang="nl-BE" dirty="0"/>
          </a:p>
          <a:p>
            <a:pPr marL="0" indent="0">
              <a:buNone/>
            </a:pPr>
            <a:r>
              <a:rPr lang="nl-BE" dirty="0" smtClean="0"/>
              <a:t>AAAS </a:t>
            </a:r>
            <a:r>
              <a:rPr lang="nl-BE" dirty="0" err="1" smtClean="0"/>
              <a:t>science</a:t>
            </a:r>
            <a:r>
              <a:rPr lang="nl-BE" dirty="0" smtClean="0"/>
              <a:t> assessment:</a:t>
            </a:r>
          </a:p>
          <a:p>
            <a:pPr marL="0" indent="0">
              <a:buNone/>
            </a:pPr>
            <a:r>
              <a:rPr lang="nl-BE" dirty="0" smtClean="0">
                <a:hlinkClick r:id="rId4"/>
              </a:rPr>
              <a:t>http://</a:t>
            </a:r>
            <a:r>
              <a:rPr lang="nl-BE" dirty="0" smtClean="0">
                <a:hlinkClick r:id="rId4"/>
              </a:rPr>
              <a:t>assessment.aaas.org/topics</a:t>
            </a:r>
            <a:endParaRPr lang="nl-BE" dirty="0" smtClean="0"/>
          </a:p>
          <a:p>
            <a:pPr marL="0" indent="0">
              <a:buNone/>
            </a:pPr>
            <a:endParaRPr lang="nl-BE" dirty="0"/>
          </a:p>
          <a:p>
            <a:pPr marL="0" indent="0">
              <a:buNone/>
            </a:pPr>
            <a:r>
              <a:rPr lang="nl-BE" dirty="0" smtClean="0"/>
              <a:t>Big </a:t>
            </a:r>
            <a:r>
              <a:rPr lang="nl-BE" dirty="0" err="1" smtClean="0"/>
              <a:t>Ideas</a:t>
            </a:r>
            <a:r>
              <a:rPr lang="nl-BE" dirty="0" smtClean="0"/>
              <a:t>, </a:t>
            </a:r>
            <a:r>
              <a:rPr lang="nl-BE" dirty="0" err="1" smtClean="0"/>
              <a:t>great</a:t>
            </a:r>
            <a:r>
              <a:rPr lang="nl-BE" dirty="0" smtClean="0"/>
              <a:t> </a:t>
            </a:r>
            <a:r>
              <a:rPr lang="nl-BE" dirty="0" err="1" smtClean="0"/>
              <a:t>Science</a:t>
            </a:r>
            <a:endParaRPr lang="nl-BE" dirty="0" smtClean="0"/>
          </a:p>
          <a:p>
            <a:pPr marL="0" indent="0">
              <a:buNone/>
            </a:pPr>
            <a:endParaRPr lang="nl-BE" dirty="0" smtClean="0"/>
          </a:p>
          <a:p>
            <a:pPr marL="0" indent="0">
              <a:buNone/>
            </a:pPr>
            <a:r>
              <a:rPr lang="nl-BE" dirty="0" smtClean="0">
                <a:hlinkClick r:id="rId5"/>
              </a:rPr>
              <a:t> </a:t>
            </a:r>
            <a:r>
              <a:rPr lang="nl-BE" dirty="0">
                <a:hlinkClick r:id="rId5"/>
              </a:rPr>
              <a:t>https://bigideasgreatscience.wordpress.com/</a:t>
            </a:r>
            <a:endParaRPr lang="nl-BE" dirty="0"/>
          </a:p>
        </p:txBody>
      </p:sp>
    </p:spTree>
    <p:extLst>
      <p:ext uri="{BB962C8B-B14F-4D97-AF65-F5344CB8AC3E}">
        <p14:creationId xmlns:p14="http://schemas.microsoft.com/office/powerpoint/2010/main" val="2892154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carmelunified.org/cms/lib07/CA01000917/Centricity/Domain/19/NGSS_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2398" y="1201270"/>
            <a:ext cx="10220325" cy="4924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35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“STEM starts </a:t>
            </a:r>
            <a:r>
              <a:rPr lang="nl-BE" dirty="0" err="1" smtClean="0"/>
              <a:t>here</a:t>
            </a:r>
            <a:r>
              <a:rPr lang="nl-BE" dirty="0" smtClean="0"/>
              <a:t>”</a:t>
            </a:r>
            <a:endParaRPr lang="nl-BE" dirty="0"/>
          </a:p>
        </p:txBody>
      </p:sp>
      <p:sp>
        <p:nvSpPr>
          <p:cNvPr id="3" name="Tijdelijke aanduiding voor inhoud 2"/>
          <p:cNvSpPr>
            <a:spLocks noGrp="1"/>
          </p:cNvSpPr>
          <p:nvPr>
            <p:ph idx="1"/>
          </p:nvPr>
        </p:nvSpPr>
        <p:spPr>
          <a:xfrm>
            <a:off x="838200" y="2632448"/>
            <a:ext cx="10515600" cy="2127810"/>
          </a:xfrm>
        </p:spPr>
        <p:txBody>
          <a:bodyPr/>
          <a:lstStyle/>
          <a:p>
            <a:r>
              <a:rPr lang="nl-BE" dirty="0" smtClean="0">
                <a:solidFill>
                  <a:srgbClr val="FF0000"/>
                </a:solidFill>
              </a:rPr>
              <a:t>Diepgaand uitgewerkt </a:t>
            </a:r>
            <a:r>
              <a:rPr lang="nl-BE" dirty="0" smtClean="0"/>
              <a:t>raamwerk voor STEM-onderwijs uit VS. </a:t>
            </a:r>
          </a:p>
          <a:p>
            <a:r>
              <a:rPr lang="nl-BE" dirty="0" smtClean="0"/>
              <a:t>Gebaseerd op +30 jaar </a:t>
            </a:r>
            <a:r>
              <a:rPr lang="nl-BE" dirty="0" smtClean="0">
                <a:solidFill>
                  <a:srgbClr val="FF0000"/>
                </a:solidFill>
              </a:rPr>
              <a:t>vakdidactisch onderzoek</a:t>
            </a:r>
            <a:r>
              <a:rPr lang="nl-BE" dirty="0" smtClean="0"/>
              <a:t>.</a:t>
            </a:r>
          </a:p>
          <a:p>
            <a:r>
              <a:rPr lang="nl-BE" dirty="0" smtClean="0"/>
              <a:t>Van </a:t>
            </a:r>
            <a:r>
              <a:rPr lang="nl-BE" dirty="0" smtClean="0">
                <a:solidFill>
                  <a:srgbClr val="FF0000"/>
                </a:solidFill>
              </a:rPr>
              <a:t>kleuter</a:t>
            </a:r>
            <a:r>
              <a:rPr lang="nl-BE" dirty="0" smtClean="0"/>
              <a:t> tot </a:t>
            </a:r>
            <a:r>
              <a:rPr lang="nl-BE" dirty="0" smtClean="0">
                <a:solidFill>
                  <a:srgbClr val="FF0000"/>
                </a:solidFill>
              </a:rPr>
              <a:t>hoger secundair</a:t>
            </a:r>
            <a:r>
              <a:rPr lang="nl-BE" dirty="0" smtClean="0"/>
              <a:t>.</a:t>
            </a:r>
          </a:p>
          <a:p>
            <a:r>
              <a:rPr lang="nl-BE" dirty="0" smtClean="0"/>
              <a:t>Vak- en domein </a:t>
            </a:r>
            <a:r>
              <a:rPr lang="nl-BE" dirty="0" smtClean="0">
                <a:solidFill>
                  <a:srgbClr val="FF0000"/>
                </a:solidFill>
              </a:rPr>
              <a:t>overschrijdend </a:t>
            </a:r>
            <a:r>
              <a:rPr lang="nl-BE" dirty="0" smtClean="0"/>
              <a:t>opgebouwd.</a:t>
            </a:r>
          </a:p>
          <a:p>
            <a:pPr marL="0" indent="0">
              <a:buNone/>
            </a:pPr>
            <a:endParaRPr lang="nl-BE" dirty="0" smtClean="0"/>
          </a:p>
        </p:txBody>
      </p:sp>
    </p:spTree>
    <p:extLst>
      <p:ext uri="{BB962C8B-B14F-4D97-AF65-F5344CB8AC3E}">
        <p14:creationId xmlns:p14="http://schemas.microsoft.com/office/powerpoint/2010/main" val="357111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Waarom hier en nu? </a:t>
            </a:r>
            <a:endParaRPr lang="nl-BE" dirty="0"/>
          </a:p>
        </p:txBody>
      </p:sp>
      <p:pic>
        <p:nvPicPr>
          <p:cNvPr id="2050" name="Picture 2" descr="https://qahs.eq.edu.au/wp-content/uploads/Inspiration.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690687"/>
            <a:ext cx="10578274" cy="45939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584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De </a:t>
            </a:r>
            <a:r>
              <a:rPr lang="nl-BE" dirty="0" err="1" smtClean="0"/>
              <a:t>peilers</a:t>
            </a:r>
            <a:r>
              <a:rPr lang="nl-BE" dirty="0" smtClean="0"/>
              <a:t> van de NGSS</a:t>
            </a:r>
            <a:endParaRPr lang="nl-BE" dirty="0"/>
          </a:p>
        </p:txBody>
      </p:sp>
      <p:pic>
        <p:nvPicPr>
          <p:cNvPr id="3074" name="Picture 2" descr="https://www.nextgenscience.org/sites/all/themes/ngss/img/accordion_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724" y="1690688"/>
            <a:ext cx="4774266" cy="4887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oregonscience.org/Resources/Pictures/NGSS%20Resources/OSTA_largeprint%20copy.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08963" y="2283759"/>
            <a:ext cx="5243262" cy="2947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457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t>
            </a:r>
            <a:r>
              <a:rPr lang="nl-BE" dirty="0" err="1" smtClean="0"/>
              <a:t>Core</a:t>
            </a:r>
            <a:r>
              <a:rPr lang="nl-BE" dirty="0" smtClean="0"/>
              <a:t> </a:t>
            </a:r>
            <a:r>
              <a:rPr lang="nl-BE" dirty="0" err="1" smtClean="0"/>
              <a:t>ideas</a:t>
            </a:r>
            <a:r>
              <a:rPr lang="nl-BE" dirty="0" smtClean="0"/>
              <a:t>”</a:t>
            </a:r>
            <a:endParaRPr lang="nl-BE" dirty="0"/>
          </a:p>
        </p:txBody>
      </p:sp>
      <p:sp>
        <p:nvSpPr>
          <p:cNvPr id="3" name="Tijdelijke aanduiding voor inhoud 2"/>
          <p:cNvSpPr>
            <a:spLocks noGrp="1"/>
          </p:cNvSpPr>
          <p:nvPr>
            <p:ph idx="1"/>
          </p:nvPr>
        </p:nvSpPr>
        <p:spPr>
          <a:xfrm>
            <a:off x="838200" y="1398495"/>
            <a:ext cx="10515600" cy="4778468"/>
          </a:xfrm>
        </p:spPr>
        <p:txBody>
          <a:bodyPr>
            <a:normAutofit/>
          </a:bodyPr>
          <a:lstStyle/>
          <a:p>
            <a:r>
              <a:rPr lang="en-US" dirty="0"/>
              <a:t>Have </a:t>
            </a:r>
            <a:r>
              <a:rPr lang="en-US" dirty="0">
                <a:solidFill>
                  <a:srgbClr val="FF0000"/>
                </a:solidFill>
              </a:rPr>
              <a:t>broad importance </a:t>
            </a:r>
            <a:r>
              <a:rPr lang="en-US" dirty="0"/>
              <a:t>across multiple sciences or engineering disciplines or be a key organizing concept of a single discipline;</a:t>
            </a:r>
          </a:p>
          <a:p>
            <a:r>
              <a:rPr lang="en-US" dirty="0"/>
              <a:t>Provide a </a:t>
            </a:r>
            <a:r>
              <a:rPr lang="en-US" dirty="0">
                <a:solidFill>
                  <a:srgbClr val="FF0000"/>
                </a:solidFill>
              </a:rPr>
              <a:t>key tool for understanding </a:t>
            </a:r>
            <a:r>
              <a:rPr lang="en-US" dirty="0"/>
              <a:t>or investigating more complex ideas and solving problems;</a:t>
            </a:r>
          </a:p>
          <a:p>
            <a:r>
              <a:rPr lang="en-US" dirty="0"/>
              <a:t>Relate to </a:t>
            </a:r>
            <a:r>
              <a:rPr lang="en-US" dirty="0">
                <a:solidFill>
                  <a:srgbClr val="FF0000"/>
                </a:solidFill>
              </a:rPr>
              <a:t>the interests and life experiences of students </a:t>
            </a:r>
            <a:r>
              <a:rPr lang="en-US" dirty="0"/>
              <a:t>or be connected to societal or personal concerns that require scientific or technological knowledge;</a:t>
            </a:r>
          </a:p>
          <a:p>
            <a:r>
              <a:rPr lang="en-US" dirty="0"/>
              <a:t>Be </a:t>
            </a:r>
            <a:r>
              <a:rPr lang="en-US" dirty="0">
                <a:solidFill>
                  <a:srgbClr val="FF0000"/>
                </a:solidFill>
              </a:rPr>
              <a:t>teachable and learnable over multiple grades </a:t>
            </a:r>
            <a:r>
              <a:rPr lang="en-US" dirty="0"/>
              <a:t>at increasing levels of depth and sophistication.</a:t>
            </a:r>
          </a:p>
          <a:p>
            <a:pPr marL="0" indent="0">
              <a:buNone/>
            </a:pPr>
            <a:endParaRPr lang="nl-BE" dirty="0" smtClean="0"/>
          </a:p>
        </p:txBody>
      </p:sp>
    </p:spTree>
    <p:extLst>
      <p:ext uri="{BB962C8B-B14F-4D97-AF65-F5344CB8AC3E}">
        <p14:creationId xmlns:p14="http://schemas.microsoft.com/office/powerpoint/2010/main" val="2533438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images.slideplayer.com/24/7422468/slides/slide_2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1681" y="0"/>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641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Uitwerking</a:t>
            </a:r>
            <a:endParaRPr lang="nl-BE" dirty="0"/>
          </a:p>
        </p:txBody>
      </p:sp>
      <p:sp>
        <p:nvSpPr>
          <p:cNvPr id="3" name="Tijdelijke aanduiding voor inhoud 2"/>
          <p:cNvSpPr>
            <a:spLocks noGrp="1"/>
          </p:cNvSpPr>
          <p:nvPr>
            <p:ph idx="1"/>
          </p:nvPr>
        </p:nvSpPr>
        <p:spPr>
          <a:xfrm>
            <a:off x="838200" y="2635624"/>
            <a:ext cx="10515600" cy="2613492"/>
          </a:xfrm>
        </p:spPr>
        <p:txBody>
          <a:bodyPr/>
          <a:lstStyle/>
          <a:p>
            <a:r>
              <a:rPr lang="nl-BE" dirty="0" smtClean="0"/>
              <a:t>Elk </a:t>
            </a:r>
            <a:r>
              <a:rPr lang="nl-BE" dirty="0" err="1" smtClean="0"/>
              <a:t>core</a:t>
            </a:r>
            <a:r>
              <a:rPr lang="nl-BE" dirty="0" smtClean="0"/>
              <a:t> </a:t>
            </a:r>
            <a:r>
              <a:rPr lang="nl-BE" dirty="0" err="1" smtClean="0"/>
              <a:t>idea</a:t>
            </a:r>
            <a:r>
              <a:rPr lang="nl-BE" dirty="0" smtClean="0"/>
              <a:t> wordt uitgesplitst in </a:t>
            </a:r>
            <a:r>
              <a:rPr lang="nl-BE" b="1" dirty="0" smtClean="0">
                <a:solidFill>
                  <a:srgbClr val="FF0000"/>
                </a:solidFill>
              </a:rPr>
              <a:t>deelthema’s</a:t>
            </a:r>
            <a:r>
              <a:rPr lang="nl-BE" dirty="0" smtClean="0"/>
              <a:t>. </a:t>
            </a:r>
          </a:p>
          <a:p>
            <a:r>
              <a:rPr lang="nl-BE" dirty="0" smtClean="0"/>
              <a:t>Elk deelthema wordt verder uitgewerkt volgens </a:t>
            </a:r>
            <a:r>
              <a:rPr lang="nl-BE" b="1" dirty="0" smtClean="0">
                <a:solidFill>
                  <a:srgbClr val="FF0000"/>
                </a:solidFill>
              </a:rPr>
              <a:t>abstractieniveau</a:t>
            </a:r>
            <a:r>
              <a:rPr lang="nl-BE" dirty="0" smtClean="0">
                <a:solidFill>
                  <a:srgbClr val="FF0000"/>
                </a:solidFill>
              </a:rPr>
              <a:t> </a:t>
            </a:r>
            <a:r>
              <a:rPr lang="nl-BE" dirty="0" smtClean="0"/>
              <a:t>(</a:t>
            </a:r>
            <a:r>
              <a:rPr lang="nl-BE" dirty="0" err="1" smtClean="0"/>
              <a:t>Primary</a:t>
            </a:r>
            <a:r>
              <a:rPr lang="nl-BE" dirty="0"/>
              <a:t> </a:t>
            </a:r>
            <a:r>
              <a:rPr lang="nl-BE" dirty="0" smtClean="0"/>
              <a:t>– </a:t>
            </a:r>
            <a:r>
              <a:rPr lang="nl-BE" dirty="0" err="1" smtClean="0"/>
              <a:t>elementary</a:t>
            </a:r>
            <a:r>
              <a:rPr lang="nl-BE" dirty="0"/>
              <a:t> </a:t>
            </a:r>
            <a:r>
              <a:rPr lang="nl-BE" dirty="0" smtClean="0"/>
              <a:t>– </a:t>
            </a:r>
            <a:r>
              <a:rPr lang="nl-BE" dirty="0" err="1" smtClean="0"/>
              <a:t>middle</a:t>
            </a:r>
            <a:r>
              <a:rPr lang="nl-BE" dirty="0" smtClean="0"/>
              <a:t> school – </a:t>
            </a:r>
            <a:r>
              <a:rPr lang="nl-BE" dirty="0" err="1" smtClean="0"/>
              <a:t>secondary</a:t>
            </a:r>
            <a:r>
              <a:rPr lang="nl-BE" dirty="0" smtClean="0"/>
              <a:t>).</a:t>
            </a:r>
          </a:p>
          <a:p>
            <a:r>
              <a:rPr lang="nl-BE" dirty="0" smtClean="0"/>
              <a:t>Herkenbare </a:t>
            </a:r>
            <a:r>
              <a:rPr lang="nl-BE" b="1" dirty="0" smtClean="0">
                <a:solidFill>
                  <a:srgbClr val="FF0000"/>
                </a:solidFill>
              </a:rPr>
              <a:t>verticale samenhang</a:t>
            </a:r>
            <a:r>
              <a:rPr lang="nl-BE" dirty="0" smtClean="0"/>
              <a:t> doorheen hele schoolloopbaan.</a:t>
            </a:r>
          </a:p>
          <a:p>
            <a:pPr marL="0" indent="0">
              <a:buNone/>
            </a:pPr>
            <a:endParaRPr lang="nl-BE" dirty="0" smtClean="0"/>
          </a:p>
        </p:txBody>
      </p:sp>
      <p:sp>
        <p:nvSpPr>
          <p:cNvPr id="4" name="Rechthoek 3"/>
          <p:cNvSpPr/>
          <p:nvPr/>
        </p:nvSpPr>
        <p:spPr>
          <a:xfrm>
            <a:off x="2347482" y="5544951"/>
            <a:ext cx="6554423" cy="461665"/>
          </a:xfrm>
          <a:prstGeom prst="rect">
            <a:avLst/>
          </a:prstGeom>
        </p:spPr>
        <p:txBody>
          <a:bodyPr wrap="none">
            <a:spAutoFit/>
          </a:bodyPr>
          <a:lstStyle/>
          <a:p>
            <a:r>
              <a:rPr lang="nl-BE" sz="2400" dirty="0" smtClean="0">
                <a:hlinkClick r:id="rId3"/>
              </a:rPr>
              <a:t>http://ngss.nsta.org/DisciplinaryCoreIdeasTop.aspx</a:t>
            </a:r>
            <a:endParaRPr lang="nl-BE" sz="2400" dirty="0"/>
          </a:p>
        </p:txBody>
      </p:sp>
    </p:spTree>
    <p:extLst>
      <p:ext uri="{BB962C8B-B14F-4D97-AF65-F5344CB8AC3E}">
        <p14:creationId xmlns:p14="http://schemas.microsoft.com/office/powerpoint/2010/main" val="786302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a:t>
            </a:r>
            <a:r>
              <a:rPr lang="nl-BE" dirty="0" err="1" smtClean="0"/>
              <a:t>Practices</a:t>
            </a:r>
            <a:r>
              <a:rPr lang="nl-BE" dirty="0" smtClean="0"/>
              <a:t>”</a:t>
            </a:r>
            <a:endParaRPr lang="nl-BE" dirty="0"/>
          </a:p>
        </p:txBody>
      </p:sp>
      <p:sp>
        <p:nvSpPr>
          <p:cNvPr id="3" name="Tijdelijke aanduiding voor inhoud 2"/>
          <p:cNvSpPr>
            <a:spLocks noGrp="1"/>
          </p:cNvSpPr>
          <p:nvPr>
            <p:ph idx="1"/>
          </p:nvPr>
        </p:nvSpPr>
        <p:spPr/>
        <p:txBody>
          <a:bodyPr/>
          <a:lstStyle/>
          <a:p>
            <a:pPr marL="0" indent="0">
              <a:buNone/>
            </a:pPr>
            <a:r>
              <a:rPr lang="en-US" i="1" dirty="0" smtClean="0"/>
              <a:t>“The </a:t>
            </a:r>
            <a:r>
              <a:rPr lang="en-US" i="1" dirty="0"/>
              <a:t>practices describe behaviors that scientists engage in as they investigate and build models and theories about the natural world and the key set of engineering practices that engineers use as they design and build models and systems</a:t>
            </a:r>
            <a:r>
              <a:rPr lang="en-US" i="1" dirty="0" smtClean="0"/>
              <a:t>.”</a:t>
            </a:r>
          </a:p>
          <a:p>
            <a:pPr marL="0" indent="0">
              <a:buNone/>
            </a:pPr>
            <a:endParaRPr lang="en-US" i="1" dirty="0"/>
          </a:p>
          <a:p>
            <a:pPr marL="0" indent="0">
              <a:buNone/>
            </a:pPr>
            <a:r>
              <a:rPr lang="en-US" i="1" dirty="0" smtClean="0"/>
              <a:t>Practice = </a:t>
            </a:r>
            <a:r>
              <a:rPr lang="en-US" dirty="0" err="1" smtClean="0"/>
              <a:t>competentie</a:t>
            </a:r>
            <a:endParaRPr lang="nl-BE" dirty="0"/>
          </a:p>
        </p:txBody>
      </p:sp>
    </p:spTree>
    <p:extLst>
      <p:ext uri="{BB962C8B-B14F-4D97-AF65-F5344CB8AC3E}">
        <p14:creationId xmlns:p14="http://schemas.microsoft.com/office/powerpoint/2010/main" val="2350189624"/>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1185</Words>
  <Application>Microsoft Office PowerPoint</Application>
  <PresentationFormat>Breedbeeld</PresentationFormat>
  <Paragraphs>143</Paragraphs>
  <Slides>18</Slides>
  <Notes>17</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18</vt:i4>
      </vt:variant>
    </vt:vector>
  </HeadingPairs>
  <TitlesOfParts>
    <vt:vector size="22" baseType="lpstr">
      <vt:lpstr>Arial</vt:lpstr>
      <vt:lpstr>Calibri</vt:lpstr>
      <vt:lpstr>Calibri Light</vt:lpstr>
      <vt:lpstr>Kantoorthema</vt:lpstr>
      <vt:lpstr>Next Generation Science Standards</vt:lpstr>
      <vt:lpstr>PowerPoint-presentatie</vt:lpstr>
      <vt:lpstr>“STEM starts here”</vt:lpstr>
      <vt:lpstr>Waarom hier en nu? </vt:lpstr>
      <vt:lpstr>De peilers van de NGSS</vt:lpstr>
      <vt:lpstr>“Core ideas”</vt:lpstr>
      <vt:lpstr>PowerPoint-presentatie</vt:lpstr>
      <vt:lpstr>Uitwerking</vt:lpstr>
      <vt:lpstr>“Practices”</vt:lpstr>
      <vt:lpstr>Science and engineering practices</vt:lpstr>
      <vt:lpstr>PowerPoint-presentatie</vt:lpstr>
      <vt:lpstr>Uitwerking</vt:lpstr>
      <vt:lpstr>Cross cutting concepts</vt:lpstr>
      <vt:lpstr>Waarom crosscutting concepts? </vt:lpstr>
      <vt:lpstr>Crosscutting concepts</vt:lpstr>
      <vt:lpstr>PowerPoint-presentatie</vt:lpstr>
      <vt:lpstr>Performance expectations</vt:lpstr>
      <vt:lpstr>Tools</vt:lpstr>
    </vt:vector>
  </TitlesOfParts>
  <Company>HoGent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Next Generation Science Standards</dc:title>
  <dc:creator>Jouri Van Landeghem</dc:creator>
  <cp:lastModifiedBy>Jouri Van Landeghem</cp:lastModifiedBy>
  <cp:revision>13</cp:revision>
  <dcterms:created xsi:type="dcterms:W3CDTF">2017-10-23T12:53:10Z</dcterms:created>
  <dcterms:modified xsi:type="dcterms:W3CDTF">2017-10-25T06:36:00Z</dcterms:modified>
</cp:coreProperties>
</file>